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9" r:id="rId3"/>
    <p:sldId id="257" r:id="rId4"/>
    <p:sldId id="258" r:id="rId5"/>
    <p:sldId id="272" r:id="rId6"/>
    <p:sldId id="273" r:id="rId7"/>
    <p:sldId id="274" r:id="rId8"/>
    <p:sldId id="261" r:id="rId9"/>
    <p:sldId id="262" r:id="rId10"/>
    <p:sldId id="263" r:id="rId11"/>
    <p:sldId id="264" r:id="rId12"/>
    <p:sldId id="271"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10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00475-4CC7-5147-A33B-73C1DC286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BAC09-F8C3-667F-6D55-6F5F9DE937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9B1BF-48AD-A150-3AA7-7C3078B3E0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A4E46F-DB17-F66D-97EC-AD7D7E57C298}"/>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79823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75FD9-97A2-6F91-56F8-DB4D42478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5A522-8D9A-4B5F-7838-0D524B208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F886F-D944-3AA0-49A3-71AC43881C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AC975B-63BD-B67D-A113-2E37AE1F44E9}"/>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40857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3FA72-8770-2024-4763-9BF07E771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72BF3-8517-A989-463B-A506E4C09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2E7256-36B0-3D40-55C4-3056A90D1A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9E93A5-F9FB-12EE-5F71-C3380CEAD1E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89444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package" Target="../embeddings/Microsoft_Word_Document2.docx"/><Relationship Id="rId3" Type="http://schemas.openxmlformats.org/officeDocument/2006/relationships/image" Target="../media/image8.png"/><Relationship Id="rId7" Type="http://schemas.openxmlformats.org/officeDocument/2006/relationships/package" Target="../embeddings/Microsoft_Word_Document1.docx"/><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package" Target="../embeddings/Microsoft_Word_Document.docx"/><Relationship Id="rId4" Type="http://schemas.openxmlformats.org/officeDocument/2006/relationships/image" Target="../media/image9.png"/><Relationship Id="rId9" Type="http://schemas.openxmlformats.org/officeDocument/2006/relationships/package" Target="../embeddings/Microsoft_Word_Document3.docx"/></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5486400"/>
            <a:ext cx="7982712" cy="685800"/>
          </a:xfrm>
          <a:prstGeom prst="rect">
            <a:avLst/>
          </a:prstGeom>
        </p:spPr>
      </p:pic>
      <p:sp>
        <p:nvSpPr>
          <p:cNvPr id="5" name="Text 0"/>
          <p:cNvSpPr/>
          <p:nvPr/>
        </p:nvSpPr>
        <p:spPr>
          <a:xfrm>
            <a:off x="1097280" y="5623560"/>
            <a:ext cx="7479792" cy="420624"/>
          </a:xfrm>
          <a:prstGeom prst="rect">
            <a:avLst/>
          </a:prstGeom>
          <a:noFill/>
          <a:ln/>
        </p:spPr>
        <p:txBody>
          <a:bodyPr wrap="none" lIns="0" tIns="0" rIns="0" bIns="0" rtlCol="0" anchor="t"/>
          <a:lstStyle/>
          <a:p>
            <a:pPr marL="0" indent="0" algn="ctr">
              <a:lnSpc>
                <a:spcPts val="3250"/>
              </a:lnSpc>
              <a:buNone/>
            </a:pPr>
            <a:r>
              <a:rPr lang="en-US" sz="2320" dirty="0">
                <a:solidFill>
                  <a:srgbClr val="222770"/>
                </a:solidFill>
                <a:latin typeface="思源黑体-思源黑体-SemiBold" pitchFamily="34" charset="0"/>
                <a:ea typeface="思源黑体-思源黑体-SemiBold" pitchFamily="34" charset="-122"/>
                <a:cs typeface="思源黑体-思源黑体-SemiBold" pitchFamily="34" charset="-120"/>
              </a:rPr>
              <a:t>Date: 16th May 2025</a:t>
            </a:r>
            <a:endParaRPr lang="en-US" sz="2320" dirty="0"/>
          </a:p>
        </p:txBody>
      </p:sp>
      <p:sp>
        <p:nvSpPr>
          <p:cNvPr id="6" name="Text 1"/>
          <p:cNvSpPr/>
          <p:nvPr/>
        </p:nvSpPr>
        <p:spPr>
          <a:xfrm>
            <a:off x="832104" y="1792224"/>
            <a:ext cx="8010144" cy="3419856"/>
          </a:xfrm>
          <a:prstGeom prst="rect">
            <a:avLst/>
          </a:prstGeom>
          <a:noFill/>
          <a:ln/>
        </p:spPr>
        <p:txBody>
          <a:bodyPr wrap="square" lIns="0" tIns="0" rIns="0" bIns="0" rtlCol="0" anchor="t"/>
          <a:lstStyle/>
          <a:p>
            <a:pPr marL="0" indent="0" algn="l">
              <a:lnSpc>
                <a:spcPts val="8970"/>
              </a:lnSpc>
              <a:buNone/>
            </a:pPr>
            <a:r>
              <a:rPr lang="en-US" sz="4000" dirty="0">
                <a:solidFill>
                  <a:srgbClr val="3642C6"/>
                </a:solidFill>
                <a:latin typeface="思源黑体-思源黑体-SemiBold" pitchFamily="34" charset="0"/>
                <a:ea typeface="思源黑体-思源黑体-SemiBold" pitchFamily="34" charset="-122"/>
                <a:cs typeface="思源黑体-思源黑体-SemiBold" pitchFamily="34" charset="-120"/>
              </a:rPr>
              <a:t>Learning to Label and classify the data</a:t>
            </a:r>
          </a:p>
          <a:p>
            <a:pPr marL="0" indent="0" algn="l">
              <a:lnSpc>
                <a:spcPts val="8970"/>
              </a:lnSpc>
              <a:buNone/>
            </a:pPr>
            <a:r>
              <a:rPr lang="en-US" sz="2800" i="1" dirty="0">
                <a:solidFill>
                  <a:srgbClr val="3642C6"/>
                </a:solidFill>
                <a:latin typeface="思源黑体-思源黑体-SemiBold" pitchFamily="34" charset="0"/>
                <a:ea typeface="思源黑体-思源黑体-SemiBold" pitchFamily="34" charset="-122"/>
                <a:cs typeface="思源黑体-思源黑体-SemiBold" pitchFamily="34" charset="-120"/>
              </a:rPr>
              <a:t>From Clustering to Classification</a:t>
            </a:r>
            <a:endParaRPr lang="en-US" sz="28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57616"/>
          </a:xfrm>
          <a:prstGeom prst="rect">
            <a:avLst/>
          </a:prstGeom>
        </p:spPr>
      </p:pic>
      <p:pic>
        <p:nvPicPr>
          <p:cNvPr id="3" name="Image 1" descr="preencoded.png"/>
          <p:cNvPicPr>
            <a:picLocks noChangeAspect="1"/>
          </p:cNvPicPr>
          <p:nvPr/>
        </p:nvPicPr>
        <p:blipFill>
          <a:blip r:embed="rId4"/>
          <a:stretch>
            <a:fillRect/>
          </a:stretch>
        </p:blipFill>
        <p:spPr>
          <a:xfrm>
            <a:off x="0" y="0"/>
            <a:ext cx="14630400" cy="8357616"/>
          </a:xfrm>
          <a:prstGeom prst="rect">
            <a:avLst/>
          </a:prstGeom>
        </p:spPr>
      </p:pic>
      <p:sp>
        <p:nvSpPr>
          <p:cNvPr id="6" name="Text 0"/>
          <p:cNvSpPr/>
          <p:nvPr/>
        </p:nvSpPr>
        <p:spPr>
          <a:xfrm>
            <a:off x="832104" y="7086600"/>
            <a:ext cx="12984480" cy="356616"/>
          </a:xfrm>
          <a:prstGeom prst="rect">
            <a:avLst/>
          </a:prstGeom>
          <a:noFill/>
          <a:ln/>
        </p:spPr>
        <p:txBody>
          <a:bodyPr wrap="none" lIns="0" tIns="0" rIns="0" bIns="0" rtlCol="0" anchor="t"/>
          <a:lstStyle/>
          <a:p>
            <a:pPr marL="0" indent="0" algn="l">
              <a:lnSpc>
                <a:spcPts val="2780"/>
              </a:lnSpc>
              <a:buNone/>
            </a:pPr>
            <a:r>
              <a:rPr lang="en-US" sz="1850" dirty="0">
                <a:solidFill>
                  <a:srgbClr val="222770"/>
                </a:solidFill>
                <a:latin typeface="Arial-Regular" pitchFamily="34" charset="0"/>
                <a:ea typeface="Arial-Regular" pitchFamily="34" charset="-122"/>
                <a:cs typeface="Arial-Regular" pitchFamily="34" charset="-120"/>
              </a:rPr>
              <a:t> </a:t>
            </a:r>
            <a:endParaRPr lang="en-US" sz="1850" dirty="0"/>
          </a:p>
        </p:txBody>
      </p:sp>
      <p:sp>
        <p:nvSpPr>
          <p:cNvPr id="7" name="Text 1"/>
          <p:cNvSpPr/>
          <p:nvPr/>
        </p:nvSpPr>
        <p:spPr>
          <a:xfrm>
            <a:off x="4315968" y="905256"/>
            <a:ext cx="9482328"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8" name="Text 2"/>
          <p:cNvSpPr/>
          <p:nvPr/>
        </p:nvSpPr>
        <p:spPr>
          <a:xfrm>
            <a:off x="1106424" y="2825496"/>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9" name="Text 3"/>
          <p:cNvSpPr/>
          <p:nvPr/>
        </p:nvSpPr>
        <p:spPr>
          <a:xfrm>
            <a:off x="832104" y="384962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0" name="Text 4"/>
          <p:cNvSpPr/>
          <p:nvPr/>
        </p:nvSpPr>
        <p:spPr>
          <a:xfrm>
            <a:off x="832104" y="4462272"/>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1" name="Text 5"/>
          <p:cNvSpPr/>
          <p:nvPr/>
        </p:nvSpPr>
        <p:spPr>
          <a:xfrm>
            <a:off x="1106424" y="1051560"/>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12" name="Text 6"/>
          <p:cNvSpPr/>
          <p:nvPr/>
        </p:nvSpPr>
        <p:spPr>
          <a:xfrm>
            <a:off x="832104" y="508406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4" name="Text 8"/>
          <p:cNvSpPr/>
          <p:nvPr/>
        </p:nvSpPr>
        <p:spPr>
          <a:xfrm>
            <a:off x="266218" y="68580"/>
            <a:ext cx="4742032" cy="832104"/>
          </a:xfrm>
          <a:prstGeom prst="rect">
            <a:avLst/>
          </a:prstGeom>
          <a:noFill/>
          <a:ln/>
        </p:spPr>
        <p:txBody>
          <a:bodyPr wrap="none" lIns="0" tIns="0" rIns="0" bIns="0" rtlCol="0" anchor="t"/>
          <a:lstStyle/>
          <a:p>
            <a:pPr marL="0" indent="0" algn="r">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Executive Summary</a:t>
            </a:r>
            <a:endParaRPr lang="en-US" sz="46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815584" y="3694176"/>
            <a:ext cx="3858768" cy="1682496"/>
          </a:xfrm>
          <a:prstGeom prst="rect">
            <a:avLst/>
          </a:prstGeom>
        </p:spPr>
      </p:pic>
      <p:pic>
        <p:nvPicPr>
          <p:cNvPr id="5" name="Image 3" descr="preencoded.png"/>
          <p:cNvPicPr>
            <a:picLocks noChangeAspect="1"/>
          </p:cNvPicPr>
          <p:nvPr/>
        </p:nvPicPr>
        <p:blipFill>
          <a:blip r:embed="rId5"/>
          <a:stretch>
            <a:fillRect/>
          </a:stretch>
        </p:blipFill>
        <p:spPr>
          <a:xfrm>
            <a:off x="9939528" y="3694176"/>
            <a:ext cx="3858768" cy="1682496"/>
          </a:xfrm>
          <a:prstGeom prst="rect">
            <a:avLst/>
          </a:prstGeom>
        </p:spPr>
      </p:pic>
      <p:sp>
        <p:nvSpPr>
          <p:cNvPr id="6" name="Text 0"/>
          <p:cNvSpPr/>
          <p:nvPr/>
        </p:nvSpPr>
        <p:spPr>
          <a:xfrm>
            <a:off x="5806440" y="2587752"/>
            <a:ext cx="8010144" cy="832104"/>
          </a:xfrm>
          <a:prstGeom prst="rect">
            <a:avLst/>
          </a:prstGeom>
          <a:noFill/>
          <a:ln/>
        </p:spPr>
        <p:txBody>
          <a:bodyPr wrap="none" lIns="0" tIns="0" rIns="0" bIns="0" rtlCol="0" anchor="t"/>
          <a:lstStyle/>
          <a:p>
            <a:pPr marL="0" indent="0" algn="l">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Project Summary</a:t>
            </a:r>
            <a:endParaRPr lang="en-US" sz="4640" dirty="0"/>
          </a:p>
        </p:txBody>
      </p:sp>
      <p:sp>
        <p:nvSpPr>
          <p:cNvPr id="7" name="Text 1"/>
          <p:cNvSpPr/>
          <p:nvPr/>
        </p:nvSpPr>
        <p:spPr>
          <a:xfrm>
            <a:off x="6071616" y="3822192"/>
            <a:ext cx="3355848" cy="1417320"/>
          </a:xfrm>
          <a:prstGeom prst="rect">
            <a:avLst/>
          </a:prstGeom>
          <a:noFill/>
          <a:ln/>
        </p:spPr>
        <p:txBody>
          <a:bodyPr wrap="square" lIns="0" tIns="0" rIns="0" bIns="0" rtlCol="0" anchor="t"/>
          <a:lstStyle/>
          <a:p>
            <a:pPr marL="0" indent="0">
              <a:lnSpc>
                <a:spcPts val="2780"/>
              </a:lnSpc>
              <a:buNone/>
            </a:pPr>
            <a:r>
              <a:rPr lang="en-US" sz="1850" dirty="0">
                <a:solidFill>
                  <a:srgbClr val="222770"/>
                </a:solidFill>
                <a:latin typeface="Arial-Regular" pitchFamily="34" charset="0"/>
                <a:ea typeface="Arial-Regular" pitchFamily="34" charset="-122"/>
                <a:cs typeface="Arial-Regular" pitchFamily="34" charset="-120"/>
              </a:rPr>
              <a:t>This project simulates the workflow of a modern unsupervised-to-supervised machine learning pipeline.</a:t>
            </a:r>
            <a:endParaRPr lang="en-US" sz="1850" dirty="0"/>
          </a:p>
        </p:txBody>
      </p:sp>
      <p:sp>
        <p:nvSpPr>
          <p:cNvPr id="8" name="Text 2"/>
          <p:cNvSpPr/>
          <p:nvPr/>
        </p:nvSpPr>
        <p:spPr>
          <a:xfrm>
            <a:off x="10186416" y="3822192"/>
            <a:ext cx="3355848" cy="1069848"/>
          </a:xfrm>
          <a:prstGeom prst="rect">
            <a:avLst/>
          </a:prstGeom>
          <a:noFill/>
          <a:ln/>
        </p:spPr>
        <p:txBody>
          <a:bodyPr wrap="square" lIns="0" tIns="0" rIns="0" bIns="0" rtlCol="0" anchor="t"/>
          <a:lstStyle/>
          <a:p>
            <a:pPr marL="0" indent="0">
              <a:lnSpc>
                <a:spcPts val="2780"/>
              </a:lnSpc>
              <a:buNone/>
            </a:pPr>
            <a:r>
              <a:rPr lang="en-US" sz="1850" dirty="0">
                <a:solidFill>
                  <a:srgbClr val="222770"/>
                </a:solidFill>
                <a:latin typeface="Arial-Regular" pitchFamily="34" charset="0"/>
                <a:ea typeface="Arial-Regular" pitchFamily="34" charset="-122"/>
                <a:cs typeface="Arial-Regular" pitchFamily="34" charset="-120"/>
              </a:rPr>
              <a:t>It is structured in two stages, each of which builds upon the other.</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419856"/>
            <a:ext cx="12984480" cy="1143000"/>
          </a:xfrm>
          <a:prstGeom prst="rect">
            <a:avLst/>
          </a:prstGeom>
          <a:noFill/>
          <a:ln/>
        </p:spPr>
        <p:txBody>
          <a:bodyPr wrap="none" lIns="0" tIns="0" rIns="0" bIns="0" rtlCol="0" anchor="t"/>
          <a:lstStyle/>
          <a:p>
            <a:pPr marL="0" indent="0" algn="ctr">
              <a:lnSpc>
                <a:spcPts val="8970"/>
              </a:lnSpc>
              <a:buNone/>
            </a:pPr>
            <a:r>
              <a:rPr lang="en-US" sz="6410" dirty="0">
                <a:solidFill>
                  <a:srgbClr val="3642C6"/>
                </a:solidFill>
                <a:latin typeface="思源黑体-思源黑体-SemiBold" pitchFamily="34" charset="0"/>
                <a:ea typeface="思源黑体-思源黑体-SemiBold" pitchFamily="34" charset="-122"/>
                <a:cs typeface="思源黑体-思源黑体-SemiBold" pitchFamily="34" charset="-120"/>
              </a:rPr>
              <a:t>Thank You</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5"/>
          <a:stretch>
            <a:fillRect/>
          </a:stretch>
        </p:blipFill>
        <p:spPr>
          <a:xfrm>
            <a:off x="0" y="0"/>
            <a:ext cx="4974336" cy="8238744"/>
          </a:xfrm>
          <a:prstGeom prst="rect">
            <a:avLst/>
          </a:prstGeom>
        </p:spPr>
      </p:pic>
      <p:sp>
        <p:nvSpPr>
          <p:cNvPr id="4" name="Text 0"/>
          <p:cNvSpPr/>
          <p:nvPr/>
        </p:nvSpPr>
        <p:spPr>
          <a:xfrm>
            <a:off x="5806440" y="2825496"/>
            <a:ext cx="8010144" cy="832104"/>
          </a:xfrm>
          <a:prstGeom prst="rect">
            <a:avLst/>
          </a:prstGeom>
          <a:noFill/>
          <a:ln/>
        </p:spPr>
        <p:txBody>
          <a:bodyPr wrap="none" lIns="0" tIns="0" rIns="0" bIns="0" rtlCol="0" anchor="t"/>
          <a:lstStyle/>
          <a:p>
            <a:pPr marL="0" indent="0" algn="l">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Group Members</a:t>
            </a:r>
            <a:endParaRPr lang="en-US" sz="4640" dirty="0"/>
          </a:p>
        </p:txBody>
      </p:sp>
      <p:sp>
        <p:nvSpPr>
          <p:cNvPr id="5" name="Text 1"/>
          <p:cNvSpPr/>
          <p:nvPr/>
        </p:nvSpPr>
        <p:spPr>
          <a:xfrm>
            <a:off x="6053328" y="4050792"/>
            <a:ext cx="3502152" cy="356616"/>
          </a:xfrm>
          <a:prstGeom prst="rect">
            <a:avLst/>
          </a:prstGeom>
          <a:noFill/>
          <a:ln/>
        </p:spPr>
        <p:txBody>
          <a:bodyPr wrap="none" lIns="0" tIns="0" rIns="0" bIns="0" rtlCol="0" anchor="t"/>
          <a:lstStyle/>
          <a:p>
            <a:pPr marL="0" indent="0" algn="l">
              <a:lnSpc>
                <a:spcPts val="2780"/>
              </a:lnSpc>
              <a:buNone/>
            </a:pPr>
            <a:r>
              <a:rPr lang="en-US" sz="2400" dirty="0">
                <a:latin typeface="Arial-Regular" pitchFamily="34" charset="0"/>
                <a:ea typeface="Arial-Regular" pitchFamily="34" charset="-122"/>
                <a:cs typeface="Arial-Regular" pitchFamily="34" charset="-120"/>
              </a:rPr>
              <a:t>Dipen</a:t>
            </a:r>
            <a:r>
              <a:rPr lang="en-US" sz="1850" dirty="0">
                <a:latin typeface="Arial-Regular" pitchFamily="34" charset="0"/>
                <a:ea typeface="Arial-Regular" pitchFamily="34" charset="-122"/>
                <a:cs typeface="Arial-Regular" pitchFamily="34" charset="-120"/>
              </a:rPr>
              <a:t> </a:t>
            </a:r>
            <a:r>
              <a:rPr lang="en-US" sz="2400" dirty="0">
                <a:latin typeface="Arial-Regular" pitchFamily="34" charset="0"/>
                <a:ea typeface="Arial-Regular" pitchFamily="34" charset="-122"/>
                <a:cs typeface="Arial-Regular" pitchFamily="34" charset="-120"/>
              </a:rPr>
              <a:t>Thaker</a:t>
            </a:r>
            <a:endParaRPr lang="en-US" sz="2400" dirty="0"/>
          </a:p>
        </p:txBody>
      </p:sp>
      <p:sp>
        <p:nvSpPr>
          <p:cNvPr id="6" name="Text 2"/>
          <p:cNvSpPr/>
          <p:nvPr/>
        </p:nvSpPr>
        <p:spPr>
          <a:xfrm>
            <a:off x="6053328" y="4663440"/>
            <a:ext cx="3502152" cy="356616"/>
          </a:xfrm>
          <a:prstGeom prst="rect">
            <a:avLst/>
          </a:prstGeom>
          <a:noFill/>
          <a:ln/>
        </p:spPr>
        <p:txBody>
          <a:bodyPr wrap="none" lIns="0" tIns="0" rIns="0" bIns="0" rtlCol="0" anchor="t"/>
          <a:lstStyle/>
          <a:p>
            <a:pPr marL="0" indent="0" algn="l">
              <a:lnSpc>
                <a:spcPts val="2780"/>
              </a:lnSpc>
              <a:buNone/>
            </a:pPr>
            <a:r>
              <a:rPr lang="en-US" sz="2400" dirty="0">
                <a:latin typeface="Arial-Regular" pitchFamily="34" charset="0"/>
                <a:ea typeface="Arial-Regular" pitchFamily="34" charset="-122"/>
                <a:cs typeface="Arial-Regular" pitchFamily="34" charset="-120"/>
              </a:rPr>
              <a:t>Sammy</a:t>
            </a:r>
            <a:endParaRPr lang="en-US" sz="2400" dirty="0"/>
          </a:p>
        </p:txBody>
      </p:sp>
      <p:sp>
        <p:nvSpPr>
          <p:cNvPr id="7" name="Text 3"/>
          <p:cNvSpPr/>
          <p:nvPr/>
        </p:nvSpPr>
        <p:spPr>
          <a:xfrm>
            <a:off x="10058400" y="4050792"/>
            <a:ext cx="3502152" cy="356616"/>
          </a:xfrm>
          <a:prstGeom prst="rect">
            <a:avLst/>
          </a:prstGeom>
          <a:noFill/>
          <a:ln/>
        </p:spPr>
        <p:txBody>
          <a:bodyPr wrap="none" lIns="0" tIns="0" rIns="0" bIns="0" rtlCol="0" anchor="t"/>
          <a:lstStyle/>
          <a:p>
            <a:pPr marL="0" indent="0" algn="l">
              <a:lnSpc>
                <a:spcPts val="2780"/>
              </a:lnSpc>
              <a:buNone/>
            </a:pPr>
            <a:r>
              <a:rPr lang="en-US" sz="2400" dirty="0">
                <a:latin typeface="Arial-Regular" pitchFamily="34" charset="0"/>
                <a:ea typeface="Arial-Regular" pitchFamily="34" charset="-122"/>
                <a:cs typeface="Arial-Regular" pitchFamily="34" charset="-120"/>
              </a:rPr>
              <a:t>Sujit</a:t>
            </a:r>
            <a:endParaRPr lang="en-US" sz="2400" dirty="0"/>
          </a:p>
        </p:txBody>
      </p:sp>
      <p:sp>
        <p:nvSpPr>
          <p:cNvPr id="8" name="Text 4"/>
          <p:cNvSpPr/>
          <p:nvPr/>
        </p:nvSpPr>
        <p:spPr>
          <a:xfrm>
            <a:off x="10058400" y="4663440"/>
            <a:ext cx="3502152" cy="356616"/>
          </a:xfrm>
          <a:prstGeom prst="rect">
            <a:avLst/>
          </a:prstGeom>
          <a:noFill/>
          <a:ln/>
        </p:spPr>
        <p:txBody>
          <a:bodyPr wrap="none" lIns="0" tIns="0" rIns="0" bIns="0" rtlCol="0" anchor="t"/>
          <a:lstStyle/>
          <a:p>
            <a:pPr marL="0" indent="0" algn="l">
              <a:lnSpc>
                <a:spcPts val="2780"/>
              </a:lnSpc>
              <a:buNone/>
            </a:pPr>
            <a:r>
              <a:rPr lang="en-US" sz="2400" dirty="0">
                <a:latin typeface="Arial-Regular" pitchFamily="34" charset="0"/>
                <a:ea typeface="Arial-Regular" pitchFamily="34" charset="-122"/>
                <a:cs typeface="Arial-Regular" pitchFamily="34" charset="-120"/>
              </a:rPr>
              <a:t>Sanjay</a:t>
            </a:r>
            <a:r>
              <a:rPr lang="en-US" sz="1850" dirty="0">
                <a:solidFill>
                  <a:srgbClr val="222770"/>
                </a:solidFill>
                <a:latin typeface="Arial-Regular" pitchFamily="34" charset="0"/>
                <a:ea typeface="Arial-Regular" pitchFamily="34" charset="-122"/>
                <a:cs typeface="Arial-Regular" pitchFamily="34" charset="-120"/>
              </a:rPr>
              <a:t> </a:t>
            </a:r>
            <a:r>
              <a:rPr lang="en-US" sz="2400" dirty="0">
                <a:solidFill>
                  <a:srgbClr val="222770"/>
                </a:solidFill>
                <a:latin typeface="Arial-Regular" pitchFamily="34" charset="0"/>
                <a:ea typeface="Arial-Regular" pitchFamily="34" charset="-122"/>
                <a:cs typeface="Arial-Regular" pitchFamily="34" charset="-120"/>
              </a:rPr>
              <a:t>Jangid</a:t>
            </a:r>
            <a:endParaRPr lang="en-US" sz="2400" dirty="0"/>
          </a:p>
        </p:txBody>
      </p:sp>
      <p:sp>
        <p:nvSpPr>
          <p:cNvPr id="9" name="Text 3">
            <a:extLst>
              <a:ext uri="{FF2B5EF4-FFF2-40B4-BE49-F238E27FC236}">
                <a16:creationId xmlns:a16="http://schemas.microsoft.com/office/drawing/2014/main" id="{5E6F62B5-920F-0E8A-0C3A-E09D69B4965E}"/>
              </a:ext>
            </a:extLst>
          </p:cNvPr>
          <p:cNvSpPr/>
          <p:nvPr/>
        </p:nvSpPr>
        <p:spPr>
          <a:xfrm>
            <a:off x="6300216" y="6272784"/>
            <a:ext cx="3502152" cy="356616"/>
          </a:xfrm>
          <a:prstGeom prst="rect">
            <a:avLst/>
          </a:prstGeom>
          <a:noFill/>
          <a:ln/>
        </p:spPr>
        <p:txBody>
          <a:bodyPr wrap="none" lIns="0" tIns="0" rIns="0" bIns="0" rtlCol="0" anchor="t"/>
          <a:lstStyle/>
          <a:p>
            <a:pPr marL="0" indent="0" algn="l">
              <a:lnSpc>
                <a:spcPts val="2780"/>
              </a:lnSpc>
              <a:buNone/>
            </a:pPr>
            <a:r>
              <a:rPr lang="en-US" dirty="0">
                <a:latin typeface="Arial-Regular" pitchFamily="34" charset="0"/>
                <a:ea typeface="Arial-Regular" pitchFamily="34" charset="-122"/>
                <a:cs typeface="Arial-Regular" pitchFamily="34" charset="-120"/>
              </a:rPr>
              <a:t>ePost Graduate Diploma (ePGD) in AI DS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571232" y="4142232"/>
            <a:ext cx="5989320" cy="420624"/>
          </a:xfrm>
          <a:prstGeom prst="rect">
            <a:avLst/>
          </a:prstGeom>
          <a:noFill/>
          <a:ln/>
        </p:spPr>
        <p:txBody>
          <a:bodyPr wrap="none" lIns="0" tIns="0" rIns="0" bIns="0" rtlCol="0" anchor="t"/>
          <a:lstStyle/>
          <a:p>
            <a:pPr marL="0" indent="0" algn="l">
              <a:lnSpc>
                <a:spcPts val="3250"/>
              </a:lnSpc>
              <a:buNone/>
            </a:pPr>
            <a:r>
              <a:rPr lang="en-US" sz="3600" dirty="0">
                <a:latin typeface="思源黑体-思源黑体-SemiBold" pitchFamily="34" charset="0"/>
                <a:ea typeface="思源黑体-思源黑体-SemiBold" pitchFamily="34" charset="-122"/>
                <a:cs typeface="思源黑体-思源黑体-SemiBold" pitchFamily="34" charset="-120"/>
              </a:rPr>
              <a:t>2. Executive Summary</a:t>
            </a:r>
            <a:endParaRPr lang="en-US" sz="3600" dirty="0"/>
          </a:p>
        </p:txBody>
      </p:sp>
      <p:sp>
        <p:nvSpPr>
          <p:cNvPr id="5" name="Text 1"/>
          <p:cNvSpPr/>
          <p:nvPr/>
        </p:nvSpPr>
        <p:spPr>
          <a:xfrm>
            <a:off x="7571232" y="4818888"/>
            <a:ext cx="5989320" cy="420624"/>
          </a:xfrm>
          <a:prstGeom prst="rect">
            <a:avLst/>
          </a:prstGeom>
          <a:noFill/>
          <a:ln/>
        </p:spPr>
        <p:txBody>
          <a:bodyPr wrap="none" lIns="0" tIns="0" rIns="0" bIns="0" rtlCol="0" anchor="t"/>
          <a:lstStyle/>
          <a:p>
            <a:pPr marL="0" indent="0" algn="l">
              <a:lnSpc>
                <a:spcPts val="3250"/>
              </a:lnSpc>
              <a:buNone/>
            </a:pPr>
            <a:r>
              <a:rPr lang="en-US" sz="3600" dirty="0">
                <a:latin typeface="思源黑体-思源黑体-SemiBold" pitchFamily="34" charset="0"/>
                <a:ea typeface="思源黑体-思源黑体-SemiBold" pitchFamily="34" charset="-122"/>
                <a:cs typeface="思源黑体-思源黑体-SemiBold" pitchFamily="34" charset="-120"/>
              </a:rPr>
              <a:t>4. Presentation Requirements</a:t>
            </a:r>
            <a:endParaRPr lang="en-US" sz="3600" dirty="0"/>
          </a:p>
        </p:txBody>
      </p:sp>
      <p:sp>
        <p:nvSpPr>
          <p:cNvPr id="6" name="Text 2"/>
          <p:cNvSpPr/>
          <p:nvPr/>
        </p:nvSpPr>
        <p:spPr>
          <a:xfrm>
            <a:off x="1078992" y="4142232"/>
            <a:ext cx="5989320" cy="420624"/>
          </a:xfrm>
          <a:prstGeom prst="rect">
            <a:avLst/>
          </a:prstGeom>
          <a:noFill/>
          <a:ln/>
        </p:spPr>
        <p:txBody>
          <a:bodyPr wrap="none" lIns="0" tIns="0" rIns="0" bIns="0" rtlCol="0" anchor="t"/>
          <a:lstStyle/>
          <a:p>
            <a:pPr marL="0" indent="0" algn="l">
              <a:lnSpc>
                <a:spcPts val="3250"/>
              </a:lnSpc>
              <a:buNone/>
            </a:pPr>
            <a:r>
              <a:rPr lang="en-US" sz="3600" dirty="0">
                <a:latin typeface="思源黑体-思源黑体-SemiBold" pitchFamily="34" charset="0"/>
                <a:ea typeface="思源黑体-思源黑体-SemiBold" pitchFamily="34" charset="-122"/>
                <a:cs typeface="思源黑体-思源黑体-SemiBold" pitchFamily="34" charset="-120"/>
              </a:rPr>
              <a:t>1</a:t>
            </a:r>
            <a:r>
              <a:rPr lang="en-US" sz="3600" dirty="0">
                <a:solidFill>
                  <a:srgbClr val="3642C6"/>
                </a:solidFill>
                <a:latin typeface="思源黑体-思源黑体-SemiBold" pitchFamily="34" charset="0"/>
                <a:ea typeface="思源黑体-思源黑体-SemiBold" pitchFamily="34" charset="-122"/>
                <a:cs typeface="思源黑体-思源黑体-SemiBold" pitchFamily="34" charset="-120"/>
              </a:rPr>
              <a:t>. </a:t>
            </a:r>
            <a:r>
              <a:rPr lang="en-US" sz="3600" dirty="0">
                <a:latin typeface="思源黑体-思源黑体-SemiBold" pitchFamily="34" charset="0"/>
                <a:ea typeface="思源黑体-思源黑体-SemiBold" pitchFamily="34" charset="-122"/>
                <a:cs typeface="思源黑体-思源黑体-SemiBold" pitchFamily="34" charset="-120"/>
              </a:rPr>
              <a:t>Overview</a:t>
            </a:r>
            <a:endParaRPr lang="en-US" sz="3600" dirty="0"/>
          </a:p>
        </p:txBody>
      </p:sp>
      <p:sp>
        <p:nvSpPr>
          <p:cNvPr id="7" name="Text 3"/>
          <p:cNvSpPr/>
          <p:nvPr/>
        </p:nvSpPr>
        <p:spPr>
          <a:xfrm>
            <a:off x="1078992" y="4818888"/>
            <a:ext cx="5989320" cy="420624"/>
          </a:xfrm>
          <a:prstGeom prst="rect">
            <a:avLst/>
          </a:prstGeom>
          <a:noFill/>
          <a:ln/>
        </p:spPr>
        <p:txBody>
          <a:bodyPr wrap="none" lIns="0" tIns="0" rIns="0" bIns="0" rtlCol="0" anchor="t"/>
          <a:lstStyle/>
          <a:p>
            <a:pPr marL="0" indent="0" algn="l">
              <a:lnSpc>
                <a:spcPts val="3250"/>
              </a:lnSpc>
              <a:buNone/>
            </a:pPr>
            <a:r>
              <a:rPr lang="en-US" sz="3600" dirty="0">
                <a:latin typeface="思源黑体-思源黑体-SemiBold" pitchFamily="34" charset="0"/>
                <a:ea typeface="思源黑体-思源黑体-SemiBold" pitchFamily="34" charset="-122"/>
                <a:cs typeface="思源黑体-思源黑体-SemiBold" pitchFamily="34" charset="-120"/>
              </a:rPr>
              <a:t>3. Project Stages</a:t>
            </a:r>
            <a:endParaRPr lang="en-US" sz="3600" dirty="0"/>
          </a:p>
        </p:txBody>
      </p:sp>
      <p:sp>
        <p:nvSpPr>
          <p:cNvPr id="8" name="Text 4"/>
          <p:cNvSpPr/>
          <p:nvPr/>
        </p:nvSpPr>
        <p:spPr>
          <a:xfrm>
            <a:off x="832104" y="2606040"/>
            <a:ext cx="12984480" cy="1143000"/>
          </a:xfrm>
          <a:prstGeom prst="rect">
            <a:avLst/>
          </a:prstGeom>
          <a:noFill/>
          <a:ln/>
        </p:spPr>
        <p:txBody>
          <a:bodyPr wrap="none" lIns="0" tIns="0" rIns="0" bIns="0" rtlCol="0" anchor="t"/>
          <a:lstStyle/>
          <a:p>
            <a:pPr marL="0" indent="0" algn="l">
              <a:lnSpc>
                <a:spcPts val="8970"/>
              </a:lnSpc>
              <a:buNone/>
            </a:pPr>
            <a:r>
              <a:rPr lang="en-US" sz="6410" dirty="0">
                <a:solidFill>
                  <a:srgbClr val="3642C6"/>
                </a:solidFill>
                <a:latin typeface="思源黑体-思源黑体-SemiBold" pitchFamily="34" charset="0"/>
                <a:ea typeface="思源黑体-思源黑体-SemiBold" pitchFamily="34" charset="-122"/>
                <a:cs typeface="思源黑体-思源黑体-SemiBold" pitchFamily="34" charset="-120"/>
              </a:rPr>
              <a:t>Contents</a:t>
            </a:r>
            <a:endParaRPr lang="en-US" sz="641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57616"/>
          </a:xfrm>
          <a:prstGeom prst="rect">
            <a:avLst/>
          </a:prstGeom>
        </p:spPr>
      </p:pic>
      <p:pic>
        <p:nvPicPr>
          <p:cNvPr id="3" name="Image 1" descr="preencoded.png"/>
          <p:cNvPicPr>
            <a:picLocks noChangeAspect="1"/>
          </p:cNvPicPr>
          <p:nvPr/>
        </p:nvPicPr>
        <p:blipFill>
          <a:blip r:embed="rId4"/>
          <a:stretch>
            <a:fillRect/>
          </a:stretch>
        </p:blipFill>
        <p:spPr>
          <a:xfrm>
            <a:off x="0" y="0"/>
            <a:ext cx="14630400" cy="8357616"/>
          </a:xfrm>
          <a:prstGeom prst="rect">
            <a:avLst/>
          </a:prstGeom>
        </p:spPr>
      </p:pic>
      <p:sp>
        <p:nvSpPr>
          <p:cNvPr id="6" name="Text 0"/>
          <p:cNvSpPr/>
          <p:nvPr/>
        </p:nvSpPr>
        <p:spPr>
          <a:xfrm>
            <a:off x="274319" y="356616"/>
            <a:ext cx="2688800" cy="832104"/>
          </a:xfrm>
          <a:prstGeom prst="rect">
            <a:avLst/>
          </a:prstGeom>
          <a:noFill/>
          <a:ln/>
        </p:spPr>
        <p:txBody>
          <a:bodyPr wrap="none" lIns="0" tIns="0" rIns="0" bIns="0" rtlCol="0" anchor="t"/>
          <a:lstStyle/>
          <a:p>
            <a:pPr marL="0" indent="0">
              <a:lnSpc>
                <a:spcPts val="6500"/>
              </a:lnSpc>
              <a:buNone/>
            </a:pPr>
            <a:r>
              <a:rPr lang="en-IN" sz="4640" dirty="0">
                <a:solidFill>
                  <a:srgbClr val="3642C6"/>
                </a:solidFill>
                <a:effectLst/>
                <a:latin typeface="思源黑体-思源黑体-SemiBold"/>
              </a:rPr>
              <a:t>Overview</a:t>
            </a:r>
            <a:endParaRPr lang="en-US" sz="4640" dirty="0"/>
          </a:p>
        </p:txBody>
      </p:sp>
      <p:sp>
        <p:nvSpPr>
          <p:cNvPr id="7" name="Text 1"/>
          <p:cNvSpPr/>
          <p:nvPr/>
        </p:nvSpPr>
        <p:spPr>
          <a:xfrm>
            <a:off x="832104" y="384962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8" name="Text 2"/>
          <p:cNvSpPr/>
          <p:nvPr/>
        </p:nvSpPr>
        <p:spPr>
          <a:xfrm>
            <a:off x="1106424" y="1051560"/>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9" name="Text 3"/>
          <p:cNvSpPr/>
          <p:nvPr/>
        </p:nvSpPr>
        <p:spPr>
          <a:xfrm>
            <a:off x="1106424" y="2825496"/>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10" name="Text 4"/>
          <p:cNvSpPr/>
          <p:nvPr/>
        </p:nvSpPr>
        <p:spPr>
          <a:xfrm>
            <a:off x="832104" y="7086600"/>
            <a:ext cx="12984480" cy="356616"/>
          </a:xfrm>
          <a:prstGeom prst="rect">
            <a:avLst/>
          </a:prstGeom>
          <a:noFill/>
          <a:ln/>
        </p:spPr>
        <p:txBody>
          <a:bodyPr wrap="none" lIns="0" tIns="0" rIns="0" bIns="0" rtlCol="0" anchor="t"/>
          <a:lstStyle/>
          <a:p>
            <a:pPr marL="0" indent="0" algn="l">
              <a:lnSpc>
                <a:spcPts val="2780"/>
              </a:lnSpc>
              <a:buNone/>
            </a:pPr>
            <a:r>
              <a:rPr lang="en-US" sz="1850" dirty="0">
                <a:solidFill>
                  <a:srgbClr val="222770"/>
                </a:solidFill>
                <a:latin typeface="Arial-Regular" pitchFamily="34" charset="0"/>
                <a:ea typeface="Arial-Regular" pitchFamily="34" charset="-122"/>
                <a:cs typeface="Arial-Regular" pitchFamily="34" charset="-120"/>
              </a:rPr>
              <a:t> </a:t>
            </a:r>
            <a:endParaRPr lang="en-US" sz="1850" dirty="0"/>
          </a:p>
        </p:txBody>
      </p:sp>
      <p:sp>
        <p:nvSpPr>
          <p:cNvPr id="11" name="Text 5"/>
          <p:cNvSpPr/>
          <p:nvPr/>
        </p:nvSpPr>
        <p:spPr>
          <a:xfrm>
            <a:off x="832104" y="4462272"/>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3" name="Text 7"/>
          <p:cNvSpPr/>
          <p:nvPr/>
        </p:nvSpPr>
        <p:spPr>
          <a:xfrm>
            <a:off x="832104" y="508406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4" name="Text 8"/>
          <p:cNvSpPr/>
          <p:nvPr/>
        </p:nvSpPr>
        <p:spPr>
          <a:xfrm>
            <a:off x="4315968" y="905256"/>
            <a:ext cx="9482328"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5" name="TextBox 14">
            <a:extLst>
              <a:ext uri="{FF2B5EF4-FFF2-40B4-BE49-F238E27FC236}">
                <a16:creationId xmlns:a16="http://schemas.microsoft.com/office/drawing/2014/main" id="{A9E84486-5EF6-501E-3831-4F4A43384E91}"/>
              </a:ext>
            </a:extLst>
          </p:cNvPr>
          <p:cNvSpPr txBox="1"/>
          <p:nvPr/>
        </p:nvSpPr>
        <p:spPr>
          <a:xfrm>
            <a:off x="405114" y="1261872"/>
            <a:ext cx="13393182" cy="7201972"/>
          </a:xfrm>
          <a:prstGeom prst="rect">
            <a:avLst/>
          </a:prstGeom>
          <a:noFill/>
        </p:spPr>
        <p:txBody>
          <a:bodyPr wrap="square" rtlCol="0">
            <a:spAutoFit/>
          </a:bodyPr>
          <a:lstStyle/>
          <a:p>
            <a:r>
              <a:rPr lang="en-US" sz="2800" dirty="0">
                <a:solidFill>
                  <a:srgbClr val="000000"/>
                </a:solidFill>
                <a:effectLst/>
                <a:latin typeface="Calibri" panose="020F0502020204030204" pitchFamily="34" charset="0"/>
              </a:rPr>
              <a:t>The initiative aims to handle the given unlabeled and unclassified data to assign appropriate labels and extract relevant features. This processed information will then be used to create training data for developing supervised models.</a:t>
            </a:r>
          </a:p>
          <a:p>
            <a:endParaRPr lang="en-US" sz="2800" dirty="0">
              <a:solidFill>
                <a:srgbClr val="000000"/>
              </a:solidFill>
              <a:latin typeface="Calibri" panose="020F0502020204030204" pitchFamily="34" charset="0"/>
            </a:endParaRPr>
          </a:p>
          <a:p>
            <a:r>
              <a:rPr lang="en-US" sz="2800" dirty="0">
                <a:solidFill>
                  <a:srgbClr val="000000"/>
                </a:solidFill>
                <a:latin typeface="Calibri" panose="020F0502020204030204" pitchFamily="34" charset="0"/>
              </a:rPr>
              <a:t>Here is are the steps followed :</a:t>
            </a:r>
          </a:p>
          <a:p>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IN" sz="2400" i="0" dirty="0">
                <a:solidFill>
                  <a:srgbClr val="001D35"/>
                </a:solidFill>
                <a:effectLst/>
                <a:latin typeface="Google Sans"/>
              </a:rPr>
              <a:t>Data Preprocessing</a:t>
            </a:r>
          </a:p>
          <a:p>
            <a:pPr marL="742950" lvl="1" indent="-285750">
              <a:buFont typeface="Arial" panose="020B0604020202020204" pitchFamily="34" charset="0"/>
              <a:buChar char="•"/>
            </a:pPr>
            <a:r>
              <a:rPr lang="en-US" sz="2000" i="0" dirty="0">
                <a:solidFill>
                  <a:srgbClr val="000000"/>
                </a:solidFill>
                <a:effectLst/>
                <a:latin typeface="Calibri" panose="020F0502020204030204" pitchFamily="34" charset="0"/>
              </a:rPr>
              <a:t>Import the data set so to visualize the data and look at its shape</a:t>
            </a:r>
          </a:p>
          <a:p>
            <a:pPr marL="742950" lvl="1" indent="-285750">
              <a:buFont typeface="Arial" panose="020B0604020202020204" pitchFamily="34" charset="0"/>
              <a:buChar char="•"/>
            </a:pPr>
            <a:r>
              <a:rPr lang="en-US" sz="2000" i="0" dirty="0">
                <a:solidFill>
                  <a:srgbClr val="000000"/>
                </a:solidFill>
                <a:effectLst/>
                <a:latin typeface="Calibri" panose="020F0502020204030204" pitchFamily="34" charset="0"/>
              </a:rPr>
              <a:t>Transform and flatten the data to readable/interpretable 2-dimensional format</a:t>
            </a:r>
          </a:p>
          <a:p>
            <a:pPr marL="1200150" lvl="2" indent="-285750">
              <a:buFont typeface="Arial" panose="020B0604020202020204" pitchFamily="34" charset="0"/>
              <a:buChar char="•"/>
            </a:pPr>
            <a:r>
              <a:rPr lang="en-US" dirty="0">
                <a:solidFill>
                  <a:srgbClr val="000000"/>
                </a:solidFill>
                <a:latin typeface="Calibri" panose="020F0502020204030204" pitchFamily="34" charset="0"/>
              </a:rPr>
              <a:t>The image data set is transformed to csv eliminating the channel layer</a:t>
            </a:r>
          </a:p>
          <a:p>
            <a:pPr marL="1200150" lvl="2" indent="-285750">
              <a:buFont typeface="Arial" panose="020B0604020202020204" pitchFamily="34" charset="0"/>
              <a:buChar char="•"/>
            </a:pPr>
            <a:r>
              <a:rPr lang="en-US" i="0" dirty="0">
                <a:solidFill>
                  <a:srgbClr val="000000"/>
                </a:solidFill>
                <a:effectLst/>
                <a:latin typeface="Calibri" panose="020F0502020204030204" pitchFamily="34" charset="0"/>
              </a:rPr>
              <a:t>The te</a:t>
            </a:r>
            <a:r>
              <a:rPr lang="en-US" dirty="0">
                <a:solidFill>
                  <a:srgbClr val="000000"/>
                </a:solidFill>
                <a:latin typeface="Calibri" panose="020F0502020204030204" pitchFamily="34" charset="0"/>
              </a:rPr>
              <a:t>xt data set is transformed into a simple text file for viewing the content</a:t>
            </a:r>
            <a:endParaRPr lang="en-US"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sz="2400" i="0" dirty="0">
                <a:solidFill>
                  <a:srgbClr val="001D35"/>
                </a:solidFill>
                <a:effectLst/>
                <a:latin typeface="Google Sans"/>
              </a:rPr>
              <a:t>Unsupervised Learning</a:t>
            </a:r>
          </a:p>
          <a:p>
            <a:pPr marL="742950" lvl="1" indent="-285750">
              <a:buFont typeface="Arial" panose="020B0604020202020204" pitchFamily="34" charset="0"/>
              <a:buChar char="•"/>
            </a:pPr>
            <a:r>
              <a:rPr lang="en-US" sz="2000" i="0" dirty="0">
                <a:solidFill>
                  <a:srgbClr val="000000"/>
                </a:solidFill>
                <a:effectLst/>
                <a:latin typeface="Calibri" panose="020F0502020204030204" pitchFamily="34" charset="0"/>
              </a:rPr>
              <a:t>Normalize the data so to standardize it and remove any bias towards feature retention</a:t>
            </a:r>
          </a:p>
          <a:p>
            <a:pPr marL="742950" lvl="1" indent="-285750">
              <a:buFont typeface="Arial" panose="020B0604020202020204" pitchFamily="34" charset="0"/>
              <a:buChar char="•"/>
            </a:pPr>
            <a:r>
              <a:rPr lang="en-US" sz="2000" i="0" dirty="0">
                <a:solidFill>
                  <a:srgbClr val="000000"/>
                </a:solidFill>
                <a:effectLst/>
                <a:latin typeface="Calibri" panose="020F0502020204030204" pitchFamily="34" charset="0"/>
              </a:rPr>
              <a:t>Embed the data by retaining only the high-variance impacting features. This would reduce dimensions (</a:t>
            </a:r>
            <a:r>
              <a:rPr lang="en-US" dirty="0">
                <a:solidFill>
                  <a:srgbClr val="000000"/>
                </a:solidFill>
                <a:latin typeface="Calibri" panose="020F0502020204030204" pitchFamily="34" charset="0"/>
              </a:rPr>
              <a:t>Improving</a:t>
            </a:r>
            <a:r>
              <a:rPr lang="en-US" sz="2000" i="0" dirty="0">
                <a:solidFill>
                  <a:srgbClr val="000000"/>
                </a:solidFill>
                <a:effectLst/>
                <a:latin typeface="Calibri" panose="020F0502020204030204" pitchFamily="34" charset="0"/>
              </a:rPr>
              <a:t> </a:t>
            </a:r>
            <a:r>
              <a:rPr lang="en-US" i="0" dirty="0">
                <a:solidFill>
                  <a:srgbClr val="000000"/>
                </a:solidFill>
                <a:effectLst/>
                <a:latin typeface="Calibri" panose="020F0502020204030204" pitchFamily="34" charset="0"/>
              </a:rPr>
              <a:t>Speed, with almost no impact on accuracy, reducing memory usage and limited number of features covering maximum data variance</a:t>
            </a:r>
            <a:r>
              <a:rPr lang="en-US" sz="2000" i="0" dirty="0">
                <a:solidFill>
                  <a:srgbClr val="000000"/>
                </a:solidFill>
                <a:effectLst/>
                <a:latin typeface="Calibri" panose="020F0502020204030204" pitchFamily="34" charset="0"/>
              </a:rPr>
              <a:t>)</a:t>
            </a:r>
          </a:p>
          <a:p>
            <a:pPr marL="1200150" lvl="2" indent="-285750">
              <a:buFont typeface="Arial" panose="020B0604020202020204" pitchFamily="34" charset="0"/>
              <a:buChar char="•"/>
            </a:pPr>
            <a:r>
              <a:rPr lang="en-US" i="0" dirty="0">
                <a:solidFill>
                  <a:srgbClr val="000000"/>
                </a:solidFill>
                <a:effectLst/>
                <a:latin typeface="Calibri" panose="020F0502020204030204" pitchFamily="34" charset="0"/>
              </a:rPr>
              <a:t>Perform PCA for high-variance features identification (&gt;=75% variance coverage, is just an arbitrary choice)</a:t>
            </a:r>
          </a:p>
          <a:p>
            <a:pPr marL="1200150" lvl="2" indent="-285750">
              <a:buFont typeface="Arial" panose="020B0604020202020204" pitchFamily="34" charset="0"/>
              <a:buChar char="•"/>
            </a:pPr>
            <a:r>
              <a:rPr lang="en-US" i="0" dirty="0">
                <a:solidFill>
                  <a:srgbClr val="000000"/>
                </a:solidFill>
                <a:effectLst/>
                <a:latin typeface="Calibri" panose="020F0502020204030204" pitchFamily="34" charset="0"/>
              </a:rPr>
              <a:t>A plot for ‘explained variance coverage’ and a ‘scree’ helps deciding the features which covers &gt;=75% variance</a:t>
            </a:r>
          </a:p>
          <a:p>
            <a:pPr marL="1200150" lvl="2" indent="-285750">
              <a:buFont typeface="Arial" panose="020B0604020202020204" pitchFamily="34" charset="0"/>
              <a:buChar char="•"/>
            </a:pPr>
            <a:r>
              <a:rPr lang="en-US" dirty="0">
                <a:solidFill>
                  <a:srgbClr val="000000"/>
                </a:solidFill>
                <a:latin typeface="Calibri" panose="020F0502020204030204" pitchFamily="34" charset="0"/>
              </a:rPr>
              <a:t>Perform t-SNE for visualizing the clusters on whole image dataset</a:t>
            </a:r>
          </a:p>
          <a:p>
            <a:pPr marL="1200150" lvl="2" indent="-285750">
              <a:buFont typeface="Arial" panose="020B0604020202020204" pitchFamily="34" charset="0"/>
              <a:buChar char="•"/>
            </a:pPr>
            <a:r>
              <a:rPr lang="en-US" dirty="0">
                <a:solidFill>
                  <a:srgbClr val="000000"/>
                </a:solidFill>
                <a:latin typeface="Calibri" panose="020F0502020204030204" pitchFamily="34" charset="0"/>
              </a:rPr>
              <a:t>Perform t-SNE for visualizing the clusters on PCA reduced image dataset</a:t>
            </a:r>
            <a:endParaRPr lang="en-US" sz="2400" dirty="0">
              <a:solidFill>
                <a:srgbClr val="000000"/>
              </a:solidFill>
              <a:latin typeface="Calibri" panose="020F0502020204030204" pitchFamily="34" charset="0"/>
            </a:endParaRPr>
          </a:p>
          <a:p>
            <a:pPr marL="285750" indent="-285750">
              <a:buFont typeface="Arial" panose="020B0604020202020204" pitchFamily="34" charset="0"/>
              <a:buChar char="•"/>
            </a:pPr>
            <a:r>
              <a:rPr lang="en-IN" sz="2400" i="0" dirty="0">
                <a:solidFill>
                  <a:srgbClr val="001D35"/>
                </a:solidFill>
                <a:effectLst/>
                <a:latin typeface="Google Sans"/>
              </a:rPr>
              <a:t>Supervised Model Training</a:t>
            </a:r>
          </a:p>
          <a:p>
            <a:pPr marL="285750" indent="-285750">
              <a:buFont typeface="Arial" panose="020B0604020202020204" pitchFamily="34" charset="0"/>
              <a:buChar char="•"/>
            </a:pPr>
            <a:r>
              <a:rPr lang="en-IN" sz="2400" i="0" dirty="0">
                <a:solidFill>
                  <a:srgbClr val="001D35"/>
                </a:solidFill>
                <a:effectLst/>
                <a:latin typeface="Google Sans"/>
              </a:rPr>
              <a:t>Model Evaluation</a:t>
            </a:r>
            <a:r>
              <a:rPr lang="en-IN" sz="2400" dirty="0">
                <a:solidFill>
                  <a:srgbClr val="001D35"/>
                </a:solidFill>
                <a:latin typeface="Google Sans"/>
              </a:rPr>
              <a:t> and Testing</a:t>
            </a:r>
            <a:endParaRPr lang="en-US" sz="2400" dirty="0">
              <a:solidFill>
                <a:srgbClr val="000000"/>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C891D-475F-C2E9-53E7-A69AC3A815D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A0807ED-C167-D80D-1036-EFDD54EF480B}"/>
              </a:ext>
            </a:extLst>
          </p:cNvPr>
          <p:cNvPicPr>
            <a:picLocks noChangeAspect="1"/>
          </p:cNvPicPr>
          <p:nvPr/>
        </p:nvPicPr>
        <p:blipFill>
          <a:blip r:embed="rId3"/>
          <a:stretch>
            <a:fillRect/>
          </a:stretch>
        </p:blipFill>
        <p:spPr>
          <a:xfrm>
            <a:off x="0" y="0"/>
            <a:ext cx="14630400" cy="8357616"/>
          </a:xfrm>
          <a:prstGeom prst="rect">
            <a:avLst/>
          </a:prstGeom>
        </p:spPr>
      </p:pic>
      <p:pic>
        <p:nvPicPr>
          <p:cNvPr id="3" name="Image 1" descr="preencoded.png">
            <a:extLst>
              <a:ext uri="{FF2B5EF4-FFF2-40B4-BE49-F238E27FC236}">
                <a16:creationId xmlns:a16="http://schemas.microsoft.com/office/drawing/2014/main" id="{39FAD930-770D-77DE-049C-6315D91585C7}"/>
              </a:ext>
            </a:extLst>
          </p:cNvPr>
          <p:cNvPicPr>
            <a:picLocks noChangeAspect="1"/>
          </p:cNvPicPr>
          <p:nvPr/>
        </p:nvPicPr>
        <p:blipFill>
          <a:blip r:embed="rId4"/>
          <a:stretch>
            <a:fillRect/>
          </a:stretch>
        </p:blipFill>
        <p:spPr>
          <a:xfrm>
            <a:off x="0" y="0"/>
            <a:ext cx="14630400" cy="8357616"/>
          </a:xfrm>
          <a:prstGeom prst="rect">
            <a:avLst/>
          </a:prstGeom>
        </p:spPr>
      </p:pic>
      <p:sp>
        <p:nvSpPr>
          <p:cNvPr id="6" name="Text 0">
            <a:extLst>
              <a:ext uri="{FF2B5EF4-FFF2-40B4-BE49-F238E27FC236}">
                <a16:creationId xmlns:a16="http://schemas.microsoft.com/office/drawing/2014/main" id="{6D00F05A-9547-BB2C-BB09-60948E5F78CC}"/>
              </a:ext>
            </a:extLst>
          </p:cNvPr>
          <p:cNvSpPr/>
          <p:nvPr/>
        </p:nvSpPr>
        <p:spPr>
          <a:xfrm>
            <a:off x="274319" y="356616"/>
            <a:ext cx="2688800" cy="832104"/>
          </a:xfrm>
          <a:prstGeom prst="rect">
            <a:avLst/>
          </a:prstGeom>
          <a:noFill/>
          <a:ln/>
        </p:spPr>
        <p:txBody>
          <a:bodyPr wrap="none" lIns="0" tIns="0" rIns="0" bIns="0" rtlCol="0" anchor="t"/>
          <a:lstStyle/>
          <a:p>
            <a:pPr marL="0" indent="0">
              <a:lnSpc>
                <a:spcPts val="6500"/>
              </a:lnSpc>
              <a:buNone/>
            </a:pPr>
            <a:r>
              <a:rPr lang="en-IN" sz="4640" dirty="0">
                <a:solidFill>
                  <a:srgbClr val="3642C6"/>
                </a:solidFill>
                <a:effectLst/>
                <a:latin typeface="思源黑体-思源黑体-SemiBold"/>
              </a:rPr>
              <a:t>Data Processing</a:t>
            </a:r>
            <a:endParaRPr lang="en-US" sz="4640" dirty="0"/>
          </a:p>
        </p:txBody>
      </p:sp>
      <p:sp>
        <p:nvSpPr>
          <p:cNvPr id="7" name="Text 1">
            <a:extLst>
              <a:ext uri="{FF2B5EF4-FFF2-40B4-BE49-F238E27FC236}">
                <a16:creationId xmlns:a16="http://schemas.microsoft.com/office/drawing/2014/main" id="{CCC9D598-D197-4FE0-0894-9CF3DDEDC340}"/>
              </a:ext>
            </a:extLst>
          </p:cNvPr>
          <p:cNvSpPr/>
          <p:nvPr/>
        </p:nvSpPr>
        <p:spPr>
          <a:xfrm>
            <a:off x="832104" y="384962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8" name="Text 2">
            <a:extLst>
              <a:ext uri="{FF2B5EF4-FFF2-40B4-BE49-F238E27FC236}">
                <a16:creationId xmlns:a16="http://schemas.microsoft.com/office/drawing/2014/main" id="{80785D33-2595-EB70-A119-3C8DC1144BA1}"/>
              </a:ext>
            </a:extLst>
          </p:cNvPr>
          <p:cNvSpPr/>
          <p:nvPr/>
        </p:nvSpPr>
        <p:spPr>
          <a:xfrm>
            <a:off x="1106424" y="1051560"/>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9" name="Text 3">
            <a:extLst>
              <a:ext uri="{FF2B5EF4-FFF2-40B4-BE49-F238E27FC236}">
                <a16:creationId xmlns:a16="http://schemas.microsoft.com/office/drawing/2014/main" id="{ED37F979-6C72-A55F-CEEF-FAD67E3C451A}"/>
              </a:ext>
            </a:extLst>
          </p:cNvPr>
          <p:cNvSpPr/>
          <p:nvPr/>
        </p:nvSpPr>
        <p:spPr>
          <a:xfrm>
            <a:off x="1106424" y="2825496"/>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10" name="Text 4">
            <a:extLst>
              <a:ext uri="{FF2B5EF4-FFF2-40B4-BE49-F238E27FC236}">
                <a16:creationId xmlns:a16="http://schemas.microsoft.com/office/drawing/2014/main" id="{FECE3DBA-8892-AA3E-55CC-E45DFB6ED7E7}"/>
              </a:ext>
            </a:extLst>
          </p:cNvPr>
          <p:cNvSpPr/>
          <p:nvPr/>
        </p:nvSpPr>
        <p:spPr>
          <a:xfrm>
            <a:off x="832104" y="7086600"/>
            <a:ext cx="12984480" cy="356616"/>
          </a:xfrm>
          <a:prstGeom prst="rect">
            <a:avLst/>
          </a:prstGeom>
          <a:noFill/>
          <a:ln/>
        </p:spPr>
        <p:txBody>
          <a:bodyPr wrap="none" lIns="0" tIns="0" rIns="0" bIns="0" rtlCol="0" anchor="t"/>
          <a:lstStyle/>
          <a:p>
            <a:pPr marL="0" indent="0" algn="l">
              <a:lnSpc>
                <a:spcPts val="2780"/>
              </a:lnSpc>
              <a:buNone/>
            </a:pPr>
            <a:r>
              <a:rPr lang="en-US" sz="1850" dirty="0">
                <a:solidFill>
                  <a:srgbClr val="222770"/>
                </a:solidFill>
                <a:latin typeface="Arial-Regular" pitchFamily="34" charset="0"/>
                <a:ea typeface="Arial-Regular" pitchFamily="34" charset="-122"/>
                <a:cs typeface="Arial-Regular" pitchFamily="34" charset="-120"/>
              </a:rPr>
              <a:t> </a:t>
            </a:r>
            <a:endParaRPr lang="en-US" sz="1850" dirty="0"/>
          </a:p>
        </p:txBody>
      </p:sp>
      <p:sp>
        <p:nvSpPr>
          <p:cNvPr id="11" name="Text 5">
            <a:extLst>
              <a:ext uri="{FF2B5EF4-FFF2-40B4-BE49-F238E27FC236}">
                <a16:creationId xmlns:a16="http://schemas.microsoft.com/office/drawing/2014/main" id="{20F51756-BC49-C864-E2DA-B1DD3A6ED106}"/>
              </a:ext>
            </a:extLst>
          </p:cNvPr>
          <p:cNvSpPr/>
          <p:nvPr/>
        </p:nvSpPr>
        <p:spPr>
          <a:xfrm>
            <a:off x="832104" y="4462272"/>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3" name="Text 7">
            <a:extLst>
              <a:ext uri="{FF2B5EF4-FFF2-40B4-BE49-F238E27FC236}">
                <a16:creationId xmlns:a16="http://schemas.microsoft.com/office/drawing/2014/main" id="{CF9F6A9D-2A87-0DE3-79E8-6389E5262B7F}"/>
              </a:ext>
            </a:extLst>
          </p:cNvPr>
          <p:cNvSpPr/>
          <p:nvPr/>
        </p:nvSpPr>
        <p:spPr>
          <a:xfrm>
            <a:off x="832104" y="508406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4" name="Text 8">
            <a:extLst>
              <a:ext uri="{FF2B5EF4-FFF2-40B4-BE49-F238E27FC236}">
                <a16:creationId xmlns:a16="http://schemas.microsoft.com/office/drawing/2014/main" id="{5A35DD6A-AA8A-DA9A-13AE-DDE3F912E72A}"/>
              </a:ext>
            </a:extLst>
          </p:cNvPr>
          <p:cNvSpPr/>
          <p:nvPr/>
        </p:nvSpPr>
        <p:spPr>
          <a:xfrm>
            <a:off x="4315968" y="905256"/>
            <a:ext cx="9482328"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5" name="TextBox 14">
            <a:extLst>
              <a:ext uri="{FF2B5EF4-FFF2-40B4-BE49-F238E27FC236}">
                <a16:creationId xmlns:a16="http://schemas.microsoft.com/office/drawing/2014/main" id="{DBDF04F6-D7BD-9687-B495-4318E866C3EA}"/>
              </a:ext>
            </a:extLst>
          </p:cNvPr>
          <p:cNvSpPr txBox="1"/>
          <p:nvPr/>
        </p:nvSpPr>
        <p:spPr>
          <a:xfrm>
            <a:off x="405114" y="1840604"/>
            <a:ext cx="13393182" cy="2862322"/>
          </a:xfrm>
          <a:prstGeom prst="rect">
            <a:avLst/>
          </a:prstGeom>
          <a:noFill/>
        </p:spPr>
        <p:txBody>
          <a:bodyPr wrap="square" rtlCol="0">
            <a:spAutoFit/>
          </a:bodyPr>
          <a:lstStyle/>
          <a:p>
            <a:pPr marL="285750" indent="-285750">
              <a:buFont typeface="Arial" panose="020B0604020202020204" pitchFamily="34" charset="0"/>
              <a:buChar char="•"/>
            </a:pPr>
            <a:r>
              <a:rPr lang="en-US" sz="2800" i="0" dirty="0">
                <a:solidFill>
                  <a:srgbClr val="000000"/>
                </a:solidFill>
                <a:effectLst/>
                <a:latin typeface="Calibri" panose="020F0502020204030204" pitchFamily="34" charset="0"/>
              </a:rPr>
              <a:t>Import the data set so to visualize the data and look at its shape</a:t>
            </a:r>
          </a:p>
          <a:p>
            <a:endParaRPr lang="en-US" sz="280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US" sz="2800" i="0" dirty="0">
                <a:solidFill>
                  <a:srgbClr val="000000"/>
                </a:solidFill>
                <a:effectLst/>
                <a:latin typeface="Calibri" panose="020F0502020204030204" pitchFamily="34" charset="0"/>
              </a:rPr>
              <a:t>Transform and flatten the data to </a:t>
            </a:r>
            <a:r>
              <a:rPr lang="en-US" sz="2800" dirty="0">
                <a:solidFill>
                  <a:srgbClr val="000000"/>
                </a:solidFill>
                <a:latin typeface="Calibri" panose="020F0502020204030204" pitchFamily="34" charset="0"/>
              </a:rPr>
              <a:t>a </a:t>
            </a:r>
            <a:r>
              <a:rPr lang="en-US" sz="2800" i="0" dirty="0">
                <a:solidFill>
                  <a:srgbClr val="000000"/>
                </a:solidFill>
                <a:effectLst/>
                <a:latin typeface="Calibri" panose="020F0502020204030204" pitchFamily="34" charset="0"/>
              </a:rPr>
              <a:t>readable/interpretable 2-dimensional format</a:t>
            </a:r>
          </a:p>
          <a:p>
            <a:pPr marL="742950" lvl="1" indent="-285750">
              <a:buFont typeface="Arial" panose="020B0604020202020204" pitchFamily="34" charset="0"/>
              <a:buChar char="•"/>
            </a:pPr>
            <a:endParaRPr lang="en-US" sz="2400" dirty="0">
              <a:solidFill>
                <a:srgbClr val="000000"/>
              </a:solidFill>
              <a:latin typeface="Calibri" panose="020F0502020204030204" pitchFamily="34" charset="0"/>
            </a:endParaRPr>
          </a:p>
          <a:p>
            <a:pPr marL="742950" lvl="1" indent="-285750">
              <a:buFont typeface="Arial" panose="020B0604020202020204" pitchFamily="34" charset="0"/>
              <a:buChar char="•"/>
            </a:pPr>
            <a:r>
              <a:rPr lang="en-US" sz="2400" dirty="0">
                <a:solidFill>
                  <a:srgbClr val="000000"/>
                </a:solidFill>
                <a:latin typeface="Calibri" panose="020F0502020204030204" pitchFamily="34" charset="0"/>
              </a:rPr>
              <a:t>The image data set is transformed to csv eliminating the channel layer</a:t>
            </a:r>
          </a:p>
          <a:p>
            <a:pPr marL="742950" lvl="1" indent="-285750">
              <a:buFont typeface="Arial" panose="020B0604020202020204" pitchFamily="34" charset="0"/>
              <a:buChar char="•"/>
            </a:pPr>
            <a:endParaRPr lang="en-US" sz="2400" dirty="0">
              <a:solidFill>
                <a:srgbClr val="000000"/>
              </a:solidFill>
              <a:latin typeface="Calibri" panose="020F0502020204030204" pitchFamily="34" charset="0"/>
            </a:endParaRPr>
          </a:p>
          <a:p>
            <a:pPr marL="742950" lvl="1" indent="-285750">
              <a:buFont typeface="Arial" panose="020B0604020202020204" pitchFamily="34" charset="0"/>
              <a:buChar char="•"/>
            </a:pPr>
            <a:r>
              <a:rPr lang="en-US" sz="2400" i="0" dirty="0">
                <a:solidFill>
                  <a:srgbClr val="000000"/>
                </a:solidFill>
                <a:effectLst/>
                <a:latin typeface="Calibri" panose="020F0502020204030204" pitchFamily="34" charset="0"/>
              </a:rPr>
              <a:t>The te</a:t>
            </a:r>
            <a:r>
              <a:rPr lang="en-US" sz="2400" dirty="0">
                <a:solidFill>
                  <a:srgbClr val="000000"/>
                </a:solidFill>
                <a:latin typeface="Calibri" panose="020F0502020204030204" pitchFamily="34" charset="0"/>
              </a:rPr>
              <a:t>xt data set is transformed into a simple text file for viewing the content</a:t>
            </a:r>
          </a:p>
        </p:txBody>
      </p:sp>
      <p:pic>
        <p:nvPicPr>
          <p:cNvPr id="16" name="Picture 15">
            <a:extLst>
              <a:ext uri="{FF2B5EF4-FFF2-40B4-BE49-F238E27FC236}">
                <a16:creationId xmlns:a16="http://schemas.microsoft.com/office/drawing/2014/main" id="{A2F0807A-0AF2-5FD9-BD6A-989C1D7C45C8}"/>
              </a:ext>
            </a:extLst>
          </p:cNvPr>
          <p:cNvPicPr>
            <a:picLocks noChangeAspect="1"/>
          </p:cNvPicPr>
          <p:nvPr/>
        </p:nvPicPr>
        <p:blipFill>
          <a:blip r:embed="rId5"/>
          <a:stretch>
            <a:fillRect/>
          </a:stretch>
        </p:blipFill>
        <p:spPr>
          <a:xfrm>
            <a:off x="4162468" y="5480930"/>
            <a:ext cx="5695202" cy="669308"/>
          </a:xfrm>
          <a:prstGeom prst="rect">
            <a:avLst/>
          </a:prstGeom>
        </p:spPr>
      </p:pic>
    </p:spTree>
    <p:extLst>
      <p:ext uri="{BB962C8B-B14F-4D97-AF65-F5344CB8AC3E}">
        <p14:creationId xmlns:p14="http://schemas.microsoft.com/office/powerpoint/2010/main" val="89448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37963-252F-DF6F-7FE0-4184A320B0D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83C1735-CC82-BC2D-71E9-EB642B132D1D}"/>
              </a:ext>
            </a:extLst>
          </p:cNvPr>
          <p:cNvPicPr>
            <a:picLocks noChangeAspect="1"/>
          </p:cNvPicPr>
          <p:nvPr/>
        </p:nvPicPr>
        <p:blipFill>
          <a:blip r:embed="rId3"/>
          <a:stretch>
            <a:fillRect/>
          </a:stretch>
        </p:blipFill>
        <p:spPr>
          <a:xfrm>
            <a:off x="0" y="0"/>
            <a:ext cx="14630400" cy="8357616"/>
          </a:xfrm>
          <a:prstGeom prst="rect">
            <a:avLst/>
          </a:prstGeom>
        </p:spPr>
      </p:pic>
      <p:pic>
        <p:nvPicPr>
          <p:cNvPr id="3" name="Image 1" descr="preencoded.png">
            <a:extLst>
              <a:ext uri="{FF2B5EF4-FFF2-40B4-BE49-F238E27FC236}">
                <a16:creationId xmlns:a16="http://schemas.microsoft.com/office/drawing/2014/main" id="{28AADD95-4007-881A-2DB1-443C8FD8AF2A}"/>
              </a:ext>
            </a:extLst>
          </p:cNvPr>
          <p:cNvPicPr>
            <a:picLocks noChangeAspect="1"/>
          </p:cNvPicPr>
          <p:nvPr/>
        </p:nvPicPr>
        <p:blipFill>
          <a:blip r:embed="rId4"/>
          <a:stretch>
            <a:fillRect/>
          </a:stretch>
        </p:blipFill>
        <p:spPr>
          <a:xfrm>
            <a:off x="0" y="0"/>
            <a:ext cx="14630400" cy="8357616"/>
          </a:xfrm>
          <a:prstGeom prst="rect">
            <a:avLst/>
          </a:prstGeom>
        </p:spPr>
      </p:pic>
      <p:sp>
        <p:nvSpPr>
          <p:cNvPr id="6" name="Text 0">
            <a:extLst>
              <a:ext uri="{FF2B5EF4-FFF2-40B4-BE49-F238E27FC236}">
                <a16:creationId xmlns:a16="http://schemas.microsoft.com/office/drawing/2014/main" id="{E34CEA2A-EF2C-C6DE-67DD-00AF1DF1FE88}"/>
              </a:ext>
            </a:extLst>
          </p:cNvPr>
          <p:cNvSpPr/>
          <p:nvPr/>
        </p:nvSpPr>
        <p:spPr>
          <a:xfrm>
            <a:off x="274319" y="356616"/>
            <a:ext cx="2688800" cy="832104"/>
          </a:xfrm>
          <a:prstGeom prst="rect">
            <a:avLst/>
          </a:prstGeom>
          <a:noFill/>
          <a:ln/>
        </p:spPr>
        <p:txBody>
          <a:bodyPr wrap="none" lIns="0" tIns="0" rIns="0" bIns="0" rtlCol="0" anchor="t"/>
          <a:lstStyle/>
          <a:p>
            <a:pPr marL="0" indent="0">
              <a:lnSpc>
                <a:spcPts val="6500"/>
              </a:lnSpc>
              <a:buNone/>
            </a:pPr>
            <a:r>
              <a:rPr lang="en-IN" sz="4640" dirty="0">
                <a:solidFill>
                  <a:srgbClr val="3642C6"/>
                </a:solidFill>
                <a:effectLst/>
                <a:latin typeface="思源黑体-思源黑体-SemiBold"/>
              </a:rPr>
              <a:t>Unsupervised learning</a:t>
            </a:r>
            <a:endParaRPr lang="en-US" sz="4640" dirty="0"/>
          </a:p>
        </p:txBody>
      </p:sp>
      <p:sp>
        <p:nvSpPr>
          <p:cNvPr id="7" name="Text 1">
            <a:extLst>
              <a:ext uri="{FF2B5EF4-FFF2-40B4-BE49-F238E27FC236}">
                <a16:creationId xmlns:a16="http://schemas.microsoft.com/office/drawing/2014/main" id="{6C0EE21A-DFCE-0238-55D5-CC6F8A2FC247}"/>
              </a:ext>
            </a:extLst>
          </p:cNvPr>
          <p:cNvSpPr/>
          <p:nvPr/>
        </p:nvSpPr>
        <p:spPr>
          <a:xfrm>
            <a:off x="832104" y="384962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8" name="Text 2">
            <a:extLst>
              <a:ext uri="{FF2B5EF4-FFF2-40B4-BE49-F238E27FC236}">
                <a16:creationId xmlns:a16="http://schemas.microsoft.com/office/drawing/2014/main" id="{C454D890-E494-EA25-99BD-44CDA32C0BF7}"/>
              </a:ext>
            </a:extLst>
          </p:cNvPr>
          <p:cNvSpPr/>
          <p:nvPr/>
        </p:nvSpPr>
        <p:spPr>
          <a:xfrm>
            <a:off x="1106424" y="1051560"/>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9" name="Text 3">
            <a:extLst>
              <a:ext uri="{FF2B5EF4-FFF2-40B4-BE49-F238E27FC236}">
                <a16:creationId xmlns:a16="http://schemas.microsoft.com/office/drawing/2014/main" id="{5CD907C5-1BB6-3F0A-47C2-6FE0CE7834DE}"/>
              </a:ext>
            </a:extLst>
          </p:cNvPr>
          <p:cNvSpPr/>
          <p:nvPr/>
        </p:nvSpPr>
        <p:spPr>
          <a:xfrm>
            <a:off x="1106424" y="2825496"/>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10" name="Text 4">
            <a:extLst>
              <a:ext uri="{FF2B5EF4-FFF2-40B4-BE49-F238E27FC236}">
                <a16:creationId xmlns:a16="http://schemas.microsoft.com/office/drawing/2014/main" id="{104A9C55-E291-415C-C60A-70E790EDD296}"/>
              </a:ext>
            </a:extLst>
          </p:cNvPr>
          <p:cNvSpPr/>
          <p:nvPr/>
        </p:nvSpPr>
        <p:spPr>
          <a:xfrm>
            <a:off x="832104" y="7086600"/>
            <a:ext cx="12984480" cy="356616"/>
          </a:xfrm>
          <a:prstGeom prst="rect">
            <a:avLst/>
          </a:prstGeom>
          <a:noFill/>
          <a:ln/>
        </p:spPr>
        <p:txBody>
          <a:bodyPr wrap="none" lIns="0" tIns="0" rIns="0" bIns="0" rtlCol="0" anchor="t"/>
          <a:lstStyle/>
          <a:p>
            <a:pPr marL="0" indent="0" algn="l">
              <a:lnSpc>
                <a:spcPts val="2780"/>
              </a:lnSpc>
              <a:buNone/>
            </a:pPr>
            <a:r>
              <a:rPr lang="en-US" sz="1850" dirty="0">
                <a:solidFill>
                  <a:srgbClr val="222770"/>
                </a:solidFill>
                <a:latin typeface="Arial-Regular" pitchFamily="34" charset="0"/>
                <a:ea typeface="Arial-Regular" pitchFamily="34" charset="-122"/>
                <a:cs typeface="Arial-Regular" pitchFamily="34" charset="-120"/>
              </a:rPr>
              <a:t> </a:t>
            </a:r>
            <a:endParaRPr lang="en-US" sz="1850" dirty="0"/>
          </a:p>
        </p:txBody>
      </p:sp>
      <p:sp>
        <p:nvSpPr>
          <p:cNvPr id="11" name="Text 5">
            <a:extLst>
              <a:ext uri="{FF2B5EF4-FFF2-40B4-BE49-F238E27FC236}">
                <a16:creationId xmlns:a16="http://schemas.microsoft.com/office/drawing/2014/main" id="{0F3615D7-E7E3-45BC-0A70-5B23EB96EAA5}"/>
              </a:ext>
            </a:extLst>
          </p:cNvPr>
          <p:cNvSpPr/>
          <p:nvPr/>
        </p:nvSpPr>
        <p:spPr>
          <a:xfrm>
            <a:off x="832104" y="4462272"/>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3" name="Text 7">
            <a:extLst>
              <a:ext uri="{FF2B5EF4-FFF2-40B4-BE49-F238E27FC236}">
                <a16:creationId xmlns:a16="http://schemas.microsoft.com/office/drawing/2014/main" id="{8ECA4D87-ED0B-34A6-D761-689E8B73C223}"/>
              </a:ext>
            </a:extLst>
          </p:cNvPr>
          <p:cNvSpPr/>
          <p:nvPr/>
        </p:nvSpPr>
        <p:spPr>
          <a:xfrm>
            <a:off x="832104" y="508406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4" name="Text 8">
            <a:extLst>
              <a:ext uri="{FF2B5EF4-FFF2-40B4-BE49-F238E27FC236}">
                <a16:creationId xmlns:a16="http://schemas.microsoft.com/office/drawing/2014/main" id="{870F626E-D448-AB9F-278B-7B2A95716491}"/>
              </a:ext>
            </a:extLst>
          </p:cNvPr>
          <p:cNvSpPr/>
          <p:nvPr/>
        </p:nvSpPr>
        <p:spPr>
          <a:xfrm>
            <a:off x="4315968" y="905256"/>
            <a:ext cx="9482328"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5" name="TextBox 14">
            <a:extLst>
              <a:ext uri="{FF2B5EF4-FFF2-40B4-BE49-F238E27FC236}">
                <a16:creationId xmlns:a16="http://schemas.microsoft.com/office/drawing/2014/main" id="{7B91B53E-E3DD-D7FF-5360-6F5D917773C8}"/>
              </a:ext>
            </a:extLst>
          </p:cNvPr>
          <p:cNvSpPr txBox="1"/>
          <p:nvPr/>
        </p:nvSpPr>
        <p:spPr>
          <a:xfrm>
            <a:off x="405114" y="1261872"/>
            <a:ext cx="13393182" cy="5570756"/>
          </a:xfrm>
          <a:prstGeom prst="rect">
            <a:avLst/>
          </a:prstGeom>
          <a:noFill/>
        </p:spPr>
        <p:txBody>
          <a:bodyPr wrap="square" rtlCol="0">
            <a:spAutoFit/>
          </a:bodyPr>
          <a:lstStyle/>
          <a:p>
            <a:pPr marL="742950" lvl="1" indent="-285750">
              <a:buFont typeface="Arial" panose="020B0604020202020204" pitchFamily="34" charset="0"/>
              <a:buChar char="•"/>
            </a:pPr>
            <a:r>
              <a:rPr lang="en-US" sz="2800" i="0" dirty="0">
                <a:solidFill>
                  <a:srgbClr val="000000"/>
                </a:solidFill>
                <a:effectLst/>
                <a:latin typeface="Calibri" panose="020F0502020204030204" pitchFamily="34" charset="0"/>
              </a:rPr>
              <a:t>Normalize the data so to standardize it and remove any bias towards feature retention</a:t>
            </a:r>
          </a:p>
          <a:p>
            <a:pPr marL="742950" lvl="1" indent="-285750">
              <a:buFont typeface="Arial" panose="020B0604020202020204" pitchFamily="34" charset="0"/>
              <a:buChar char="•"/>
            </a:pPr>
            <a:endParaRPr lang="en-US" sz="2800" i="0" dirty="0">
              <a:solidFill>
                <a:srgbClr val="000000"/>
              </a:solidFill>
              <a:effectLst/>
              <a:latin typeface="Calibri" panose="020F0502020204030204" pitchFamily="34" charset="0"/>
            </a:endParaRPr>
          </a:p>
          <a:p>
            <a:pPr marL="742950" lvl="1" indent="-285750">
              <a:buFont typeface="Arial" panose="020B0604020202020204" pitchFamily="34" charset="0"/>
              <a:buChar char="•"/>
            </a:pPr>
            <a:r>
              <a:rPr lang="en-US" sz="2800" i="0" dirty="0">
                <a:solidFill>
                  <a:srgbClr val="000000"/>
                </a:solidFill>
                <a:effectLst/>
                <a:latin typeface="Calibri" panose="020F0502020204030204" pitchFamily="34" charset="0"/>
              </a:rPr>
              <a:t>Embed the data by retaining only the high-variance impacting features. This would reduce dimensions (</a:t>
            </a:r>
            <a:r>
              <a:rPr lang="en-US" sz="2000" i="1" dirty="0">
                <a:solidFill>
                  <a:srgbClr val="000000"/>
                </a:solidFill>
                <a:latin typeface="Calibri" panose="020F0502020204030204" pitchFamily="34" charset="0"/>
              </a:rPr>
              <a:t>Improving</a:t>
            </a:r>
            <a:r>
              <a:rPr lang="en-US" sz="2400" i="1" dirty="0">
                <a:solidFill>
                  <a:srgbClr val="000000"/>
                </a:solidFill>
                <a:effectLst/>
                <a:latin typeface="Calibri" panose="020F0502020204030204" pitchFamily="34" charset="0"/>
              </a:rPr>
              <a:t> </a:t>
            </a:r>
            <a:r>
              <a:rPr lang="en-US" sz="2000" i="1" dirty="0">
                <a:solidFill>
                  <a:srgbClr val="000000"/>
                </a:solidFill>
                <a:effectLst/>
                <a:latin typeface="Calibri" panose="020F0502020204030204" pitchFamily="34" charset="0"/>
              </a:rPr>
              <a:t>Speed, with almost no impact on accuracy, reducing memory usage and limited number of features covering maximum data variance</a:t>
            </a:r>
            <a:r>
              <a:rPr lang="en-US" sz="2800" i="0" dirty="0">
                <a:solidFill>
                  <a:srgbClr val="000000"/>
                </a:solidFill>
                <a:effectLst/>
                <a:latin typeface="Calibri" panose="020F0502020204030204" pitchFamily="34" charset="0"/>
              </a:rPr>
              <a:t>)</a:t>
            </a:r>
          </a:p>
          <a:p>
            <a:pPr marL="1200150" lvl="2" indent="-285750">
              <a:buFont typeface="Arial" panose="020B0604020202020204" pitchFamily="34" charset="0"/>
              <a:buChar char="•"/>
            </a:pPr>
            <a:r>
              <a:rPr lang="en-US" sz="2400" i="0" dirty="0">
                <a:solidFill>
                  <a:srgbClr val="000000"/>
                </a:solidFill>
                <a:effectLst/>
                <a:latin typeface="Calibri" panose="020F0502020204030204" pitchFamily="34" charset="0"/>
              </a:rPr>
              <a:t>Perform PCA on normalized data such that to giv</a:t>
            </a:r>
            <a:r>
              <a:rPr lang="en-US" sz="2400" dirty="0">
                <a:solidFill>
                  <a:srgbClr val="000000"/>
                </a:solidFill>
                <a:latin typeface="Calibri" panose="020F0502020204030204" pitchFamily="34" charset="0"/>
              </a:rPr>
              <a:t>e number of features which covers &gt;=X% variance </a:t>
            </a:r>
          </a:p>
          <a:p>
            <a:pPr marL="1200150" lvl="2" indent="-285750">
              <a:buFont typeface="Arial" panose="020B0604020202020204" pitchFamily="34" charset="0"/>
              <a:buChar char="•"/>
            </a:pPr>
            <a:endParaRPr lang="en-US" sz="2400" i="0" dirty="0">
              <a:solidFill>
                <a:srgbClr val="000000"/>
              </a:solidFill>
              <a:effectLst/>
              <a:latin typeface="Calibri" panose="020F0502020204030204" pitchFamily="34" charset="0"/>
            </a:endParaRPr>
          </a:p>
          <a:p>
            <a:pPr marL="1200150" lvl="2" indent="-285750">
              <a:buFont typeface="Arial" panose="020B0604020202020204" pitchFamily="34" charset="0"/>
              <a:buChar char="•"/>
            </a:pPr>
            <a:r>
              <a:rPr lang="en-US" sz="2400" i="0" dirty="0">
                <a:solidFill>
                  <a:srgbClr val="000000"/>
                </a:solidFill>
                <a:effectLst/>
                <a:latin typeface="Calibri" panose="020F0502020204030204" pitchFamily="34" charset="0"/>
              </a:rPr>
              <a:t>A plot for ‘explained variance coverage’ and a ‘scree’ helps deciding the features which covers &gt;=X% variance</a:t>
            </a:r>
          </a:p>
          <a:p>
            <a:pPr marL="1200150" lvl="2" indent="-285750">
              <a:buFont typeface="Arial" panose="020B0604020202020204" pitchFamily="34" charset="0"/>
              <a:buChar char="•"/>
            </a:pPr>
            <a:endParaRPr lang="en-US" sz="2400" dirty="0">
              <a:solidFill>
                <a:srgbClr val="000000"/>
              </a:solidFill>
              <a:latin typeface="Calibri" panose="020F0502020204030204" pitchFamily="34" charset="0"/>
            </a:endParaRPr>
          </a:p>
          <a:p>
            <a:pPr marL="1200150" lvl="2" indent="-285750">
              <a:buFont typeface="Arial" panose="020B0604020202020204" pitchFamily="34" charset="0"/>
              <a:buChar char="•"/>
            </a:pPr>
            <a:r>
              <a:rPr lang="en-US" sz="2400" i="0" dirty="0">
                <a:solidFill>
                  <a:srgbClr val="000000"/>
                </a:solidFill>
                <a:effectLst/>
                <a:latin typeface="Calibri" panose="020F0502020204030204" pitchFamily="34" charset="0"/>
              </a:rPr>
              <a:t>Train K-Means to cluster on PCA reduced data</a:t>
            </a:r>
          </a:p>
          <a:p>
            <a:pPr marL="1200150" lvl="2" indent="-285750">
              <a:buFont typeface="Arial" panose="020B0604020202020204" pitchFamily="34" charset="0"/>
              <a:buChar char="•"/>
            </a:pPr>
            <a:endParaRPr lang="en-US" sz="2400" dirty="0">
              <a:solidFill>
                <a:srgbClr val="000000"/>
              </a:solidFill>
              <a:latin typeface="Calibri" panose="020F0502020204030204" pitchFamily="34" charset="0"/>
            </a:endParaRPr>
          </a:p>
          <a:p>
            <a:pPr marL="1200150" lvl="2" indent="-285750">
              <a:buFont typeface="Arial" panose="020B0604020202020204" pitchFamily="34" charset="0"/>
              <a:buChar char="•"/>
            </a:pPr>
            <a:r>
              <a:rPr lang="en-US" sz="2400" i="0" dirty="0">
                <a:solidFill>
                  <a:srgbClr val="000000"/>
                </a:solidFill>
                <a:effectLst/>
                <a:latin typeface="Calibri" panose="020F0502020204030204" pitchFamily="34" charset="0"/>
              </a:rPr>
              <a:t>Choose combination of clusters + variance-coverage giving maximum </a:t>
            </a:r>
          </a:p>
        </p:txBody>
      </p:sp>
    </p:spTree>
    <p:extLst>
      <p:ext uri="{BB962C8B-B14F-4D97-AF65-F5344CB8AC3E}">
        <p14:creationId xmlns:p14="http://schemas.microsoft.com/office/powerpoint/2010/main" val="173528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824E8-395B-F4D9-CD9C-990F48AF0FE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F23AE7C-8FC8-0360-1BF2-5EDA8BFB93CF}"/>
              </a:ext>
            </a:extLst>
          </p:cNvPr>
          <p:cNvPicPr>
            <a:picLocks noChangeAspect="1"/>
          </p:cNvPicPr>
          <p:nvPr/>
        </p:nvPicPr>
        <p:blipFill>
          <a:blip r:embed="rId3"/>
          <a:stretch>
            <a:fillRect/>
          </a:stretch>
        </p:blipFill>
        <p:spPr>
          <a:xfrm>
            <a:off x="0" y="0"/>
            <a:ext cx="14630400" cy="8357616"/>
          </a:xfrm>
          <a:prstGeom prst="rect">
            <a:avLst/>
          </a:prstGeom>
        </p:spPr>
      </p:pic>
      <p:pic>
        <p:nvPicPr>
          <p:cNvPr id="3" name="Image 1" descr="preencoded.png">
            <a:extLst>
              <a:ext uri="{FF2B5EF4-FFF2-40B4-BE49-F238E27FC236}">
                <a16:creationId xmlns:a16="http://schemas.microsoft.com/office/drawing/2014/main" id="{BD41C59A-15A0-3D71-FABA-D6857628EEF1}"/>
              </a:ext>
            </a:extLst>
          </p:cNvPr>
          <p:cNvPicPr>
            <a:picLocks noChangeAspect="1"/>
          </p:cNvPicPr>
          <p:nvPr/>
        </p:nvPicPr>
        <p:blipFill>
          <a:blip r:embed="rId4"/>
          <a:stretch>
            <a:fillRect/>
          </a:stretch>
        </p:blipFill>
        <p:spPr>
          <a:xfrm>
            <a:off x="0" y="0"/>
            <a:ext cx="14630400" cy="8357616"/>
          </a:xfrm>
          <a:prstGeom prst="rect">
            <a:avLst/>
          </a:prstGeom>
        </p:spPr>
      </p:pic>
      <p:sp>
        <p:nvSpPr>
          <p:cNvPr id="6" name="Text 0">
            <a:extLst>
              <a:ext uri="{FF2B5EF4-FFF2-40B4-BE49-F238E27FC236}">
                <a16:creationId xmlns:a16="http://schemas.microsoft.com/office/drawing/2014/main" id="{FF23D383-FB19-F3FE-E0C2-F8FC3E31D1EB}"/>
              </a:ext>
            </a:extLst>
          </p:cNvPr>
          <p:cNvSpPr/>
          <p:nvPr/>
        </p:nvSpPr>
        <p:spPr>
          <a:xfrm>
            <a:off x="274319" y="356616"/>
            <a:ext cx="2688800" cy="832104"/>
          </a:xfrm>
          <a:prstGeom prst="rect">
            <a:avLst/>
          </a:prstGeom>
          <a:noFill/>
          <a:ln/>
        </p:spPr>
        <p:txBody>
          <a:bodyPr wrap="none" lIns="0" tIns="0" rIns="0" bIns="0" rtlCol="0" anchor="t"/>
          <a:lstStyle/>
          <a:p>
            <a:pPr marL="0" indent="0">
              <a:lnSpc>
                <a:spcPts val="6500"/>
              </a:lnSpc>
              <a:buNone/>
            </a:pPr>
            <a:r>
              <a:rPr lang="en-IN" sz="4640" dirty="0">
                <a:solidFill>
                  <a:srgbClr val="3642C6"/>
                </a:solidFill>
                <a:effectLst/>
                <a:latin typeface="思源黑体-思源黑体-SemiBold"/>
              </a:rPr>
              <a:t>Unsupervised learning</a:t>
            </a:r>
            <a:endParaRPr lang="en-US" sz="4640" dirty="0"/>
          </a:p>
        </p:txBody>
      </p:sp>
      <p:sp>
        <p:nvSpPr>
          <p:cNvPr id="7" name="Text 1">
            <a:extLst>
              <a:ext uri="{FF2B5EF4-FFF2-40B4-BE49-F238E27FC236}">
                <a16:creationId xmlns:a16="http://schemas.microsoft.com/office/drawing/2014/main" id="{094C77EB-A4A1-9208-C03B-455DBA937D08}"/>
              </a:ext>
            </a:extLst>
          </p:cNvPr>
          <p:cNvSpPr/>
          <p:nvPr/>
        </p:nvSpPr>
        <p:spPr>
          <a:xfrm>
            <a:off x="832104" y="384962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8" name="Text 2">
            <a:extLst>
              <a:ext uri="{FF2B5EF4-FFF2-40B4-BE49-F238E27FC236}">
                <a16:creationId xmlns:a16="http://schemas.microsoft.com/office/drawing/2014/main" id="{4BEBF4F6-7CD2-9D2D-6448-233A93B12A54}"/>
              </a:ext>
            </a:extLst>
          </p:cNvPr>
          <p:cNvSpPr/>
          <p:nvPr/>
        </p:nvSpPr>
        <p:spPr>
          <a:xfrm>
            <a:off x="1106424" y="1051560"/>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9" name="Text 3">
            <a:extLst>
              <a:ext uri="{FF2B5EF4-FFF2-40B4-BE49-F238E27FC236}">
                <a16:creationId xmlns:a16="http://schemas.microsoft.com/office/drawing/2014/main" id="{43F3D671-E223-2FE2-60BD-E0BAE18351E7}"/>
              </a:ext>
            </a:extLst>
          </p:cNvPr>
          <p:cNvSpPr/>
          <p:nvPr/>
        </p:nvSpPr>
        <p:spPr>
          <a:xfrm>
            <a:off x="1106424" y="2825496"/>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10" name="Text 4">
            <a:extLst>
              <a:ext uri="{FF2B5EF4-FFF2-40B4-BE49-F238E27FC236}">
                <a16:creationId xmlns:a16="http://schemas.microsoft.com/office/drawing/2014/main" id="{6D9B9E27-1BFC-D3C0-8032-B5CFB57FF826}"/>
              </a:ext>
            </a:extLst>
          </p:cNvPr>
          <p:cNvSpPr/>
          <p:nvPr/>
        </p:nvSpPr>
        <p:spPr>
          <a:xfrm>
            <a:off x="832104" y="7086600"/>
            <a:ext cx="12984480" cy="356616"/>
          </a:xfrm>
          <a:prstGeom prst="rect">
            <a:avLst/>
          </a:prstGeom>
          <a:noFill/>
          <a:ln/>
        </p:spPr>
        <p:txBody>
          <a:bodyPr wrap="none" lIns="0" tIns="0" rIns="0" bIns="0" rtlCol="0" anchor="t"/>
          <a:lstStyle/>
          <a:p>
            <a:pPr marL="0" indent="0" algn="l">
              <a:lnSpc>
                <a:spcPts val="2780"/>
              </a:lnSpc>
              <a:buNone/>
            </a:pPr>
            <a:r>
              <a:rPr lang="en-US" sz="1850" dirty="0">
                <a:solidFill>
                  <a:srgbClr val="222770"/>
                </a:solidFill>
                <a:latin typeface="Arial-Regular" pitchFamily="34" charset="0"/>
                <a:ea typeface="Arial-Regular" pitchFamily="34" charset="-122"/>
                <a:cs typeface="Arial-Regular" pitchFamily="34" charset="-120"/>
              </a:rPr>
              <a:t> </a:t>
            </a:r>
            <a:endParaRPr lang="en-US" sz="1850" dirty="0"/>
          </a:p>
        </p:txBody>
      </p:sp>
      <p:sp>
        <p:nvSpPr>
          <p:cNvPr id="11" name="Text 5">
            <a:extLst>
              <a:ext uri="{FF2B5EF4-FFF2-40B4-BE49-F238E27FC236}">
                <a16:creationId xmlns:a16="http://schemas.microsoft.com/office/drawing/2014/main" id="{EDE12D44-55BA-E5BF-FD8A-61BCEEA56C5B}"/>
              </a:ext>
            </a:extLst>
          </p:cNvPr>
          <p:cNvSpPr/>
          <p:nvPr/>
        </p:nvSpPr>
        <p:spPr>
          <a:xfrm>
            <a:off x="832104" y="4462272"/>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3" name="Text 7">
            <a:extLst>
              <a:ext uri="{FF2B5EF4-FFF2-40B4-BE49-F238E27FC236}">
                <a16:creationId xmlns:a16="http://schemas.microsoft.com/office/drawing/2014/main" id="{7FA145F6-0E95-A44D-7059-D8217ED3525B}"/>
              </a:ext>
            </a:extLst>
          </p:cNvPr>
          <p:cNvSpPr/>
          <p:nvPr/>
        </p:nvSpPr>
        <p:spPr>
          <a:xfrm>
            <a:off x="832104" y="508406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4" name="Text 8">
            <a:extLst>
              <a:ext uri="{FF2B5EF4-FFF2-40B4-BE49-F238E27FC236}">
                <a16:creationId xmlns:a16="http://schemas.microsoft.com/office/drawing/2014/main" id="{14E4B702-75FB-4E5F-78B1-3366709303E4}"/>
              </a:ext>
            </a:extLst>
          </p:cNvPr>
          <p:cNvSpPr/>
          <p:nvPr/>
        </p:nvSpPr>
        <p:spPr>
          <a:xfrm>
            <a:off x="4315968" y="905256"/>
            <a:ext cx="9482328" cy="356616"/>
          </a:xfrm>
          <a:prstGeom prst="rect">
            <a:avLst/>
          </a:prstGeom>
          <a:noFill/>
          <a:ln/>
        </p:spPr>
        <p:txBody>
          <a:bodyPr wrap="none" lIns="0" tIns="0" rIns="0" bIns="0" rtlCol="0" anchor="t"/>
          <a:lstStyle/>
          <a:p>
            <a:pPr marL="0" indent="0" algn="l">
              <a:lnSpc>
                <a:spcPts val="2780"/>
              </a:lnSpc>
              <a:buNone/>
            </a:pPr>
            <a:endParaRPr lang="en-US" sz="1850" dirty="0"/>
          </a:p>
        </p:txBody>
      </p:sp>
      <p:graphicFrame>
        <p:nvGraphicFramePr>
          <p:cNvPr id="4" name="Table 3">
            <a:extLst>
              <a:ext uri="{FF2B5EF4-FFF2-40B4-BE49-F238E27FC236}">
                <a16:creationId xmlns:a16="http://schemas.microsoft.com/office/drawing/2014/main" id="{E1995FC7-38B9-8AD2-E7B9-ECC6B4D7065B}"/>
              </a:ext>
            </a:extLst>
          </p:cNvPr>
          <p:cNvGraphicFramePr>
            <a:graphicFrameLocks noGrp="1"/>
          </p:cNvGraphicFramePr>
          <p:nvPr>
            <p:extLst>
              <p:ext uri="{D42A27DB-BD31-4B8C-83A1-F6EECF244321}">
                <p14:modId xmlns:p14="http://schemas.microsoft.com/office/powerpoint/2010/main" val="3866078286"/>
              </p:ext>
            </p:extLst>
          </p:nvPr>
        </p:nvGraphicFramePr>
        <p:xfrm>
          <a:off x="1963835" y="2842870"/>
          <a:ext cx="9753600" cy="3476439"/>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2696430200"/>
                    </a:ext>
                  </a:extLst>
                </a:gridCol>
                <a:gridCol w="4876800">
                  <a:extLst>
                    <a:ext uri="{9D8B030D-6E8A-4147-A177-3AD203B41FA5}">
                      <a16:colId xmlns:a16="http://schemas.microsoft.com/office/drawing/2014/main" val="4156338099"/>
                    </a:ext>
                  </a:extLst>
                </a:gridCol>
              </a:tblGrid>
              <a:tr h="1705981">
                <a:tc>
                  <a:txBody>
                    <a:bodyPr/>
                    <a:lstStyle/>
                    <a:p>
                      <a:r>
                        <a:rPr lang="en-US" dirty="0"/>
                        <a:t>Clusters = 8 and Variance Coverage = 95</a:t>
                      </a:r>
                    </a:p>
                    <a:p>
                      <a:endParaRPr lang="en-US" dirty="0"/>
                    </a:p>
                    <a:p>
                      <a:endParaRPr lang="en-IN" dirty="0"/>
                    </a:p>
                  </a:txBody>
                  <a:tcPr/>
                </a:tc>
                <a:tc>
                  <a:txBody>
                    <a:bodyPr/>
                    <a:lstStyle/>
                    <a:p>
                      <a:r>
                        <a:rPr lang="en-US" dirty="0"/>
                        <a:t>Clusters = 8 and Variance Coverage = 75</a:t>
                      </a:r>
                      <a:endParaRPr lang="en-IN" dirty="0"/>
                    </a:p>
                  </a:txBody>
                  <a:tcPr/>
                </a:tc>
                <a:extLst>
                  <a:ext uri="{0D108BD9-81ED-4DB2-BD59-A6C34878D82A}">
                    <a16:rowId xmlns:a16="http://schemas.microsoft.com/office/drawing/2014/main" val="1534733365"/>
                  </a:ext>
                </a:extLst>
              </a:tr>
              <a:tr h="1770458">
                <a:tc>
                  <a:txBody>
                    <a:bodyPr/>
                    <a:lstStyle/>
                    <a:p>
                      <a:r>
                        <a:rPr lang="en-US" b="1" dirty="0"/>
                        <a:t>Clusters = 10 and Variance Coverage = 95</a:t>
                      </a:r>
                    </a:p>
                    <a:p>
                      <a:endParaRPr lang="en-US" b="1" dirty="0"/>
                    </a:p>
                    <a:p>
                      <a:endParaRPr lang="en-IN" b="1" dirty="0"/>
                    </a:p>
                  </a:txBody>
                  <a:tcPr/>
                </a:tc>
                <a:tc>
                  <a:txBody>
                    <a:bodyPr/>
                    <a:lstStyle/>
                    <a:p>
                      <a:r>
                        <a:rPr lang="en-US" b="1" dirty="0"/>
                        <a:t>Clusters = 10 and Variance Coverage = 75</a:t>
                      </a:r>
                    </a:p>
                    <a:p>
                      <a:endParaRPr lang="en-US" b="1" dirty="0"/>
                    </a:p>
                    <a:p>
                      <a:endParaRPr lang="en-IN" b="1" dirty="0"/>
                    </a:p>
                  </a:txBody>
                  <a:tcPr/>
                </a:tc>
                <a:extLst>
                  <a:ext uri="{0D108BD9-81ED-4DB2-BD59-A6C34878D82A}">
                    <a16:rowId xmlns:a16="http://schemas.microsoft.com/office/drawing/2014/main" val="3255270760"/>
                  </a:ext>
                </a:extLst>
              </a:tr>
            </a:tbl>
          </a:graphicData>
        </a:graphic>
      </p:graphicFrame>
      <p:sp>
        <p:nvSpPr>
          <p:cNvPr id="5" name="TextBox 4">
            <a:extLst>
              <a:ext uri="{FF2B5EF4-FFF2-40B4-BE49-F238E27FC236}">
                <a16:creationId xmlns:a16="http://schemas.microsoft.com/office/drawing/2014/main" id="{A8FC77EC-C738-082A-A629-1FF27F5D728D}"/>
              </a:ext>
            </a:extLst>
          </p:cNvPr>
          <p:cNvSpPr txBox="1"/>
          <p:nvPr/>
        </p:nvSpPr>
        <p:spPr>
          <a:xfrm>
            <a:off x="554311" y="1259640"/>
            <a:ext cx="10742580" cy="1200329"/>
          </a:xfrm>
          <a:prstGeom prst="rect">
            <a:avLst/>
          </a:prstGeom>
          <a:noFill/>
        </p:spPr>
        <p:txBody>
          <a:bodyPr wrap="square" rtlCol="0">
            <a:spAutoFit/>
          </a:bodyPr>
          <a:lstStyle/>
          <a:p>
            <a:r>
              <a:rPr lang="en-US" sz="2400" dirty="0"/>
              <a:t>Below is the metrics and variance graph based on which the best combination of number of clusters and variance coverage is chosen so to generate the labels (</a:t>
            </a:r>
            <a:r>
              <a:rPr lang="en-US" sz="2400" dirty="0" err="1"/>
              <a:t>Y_train</a:t>
            </a:r>
            <a:r>
              <a:rPr lang="en-US" sz="2400" dirty="0"/>
              <a:t>)</a:t>
            </a:r>
            <a:endParaRPr lang="en-IN" sz="2400" dirty="0"/>
          </a:p>
        </p:txBody>
      </p:sp>
      <p:graphicFrame>
        <p:nvGraphicFramePr>
          <p:cNvPr id="16" name="Object 15">
            <a:extLst>
              <a:ext uri="{FF2B5EF4-FFF2-40B4-BE49-F238E27FC236}">
                <a16:creationId xmlns:a16="http://schemas.microsoft.com/office/drawing/2014/main" id="{2EC190BD-C25E-5FE0-F567-705EBD446674}"/>
              </a:ext>
            </a:extLst>
          </p:cNvPr>
          <p:cNvGraphicFramePr>
            <a:graphicFrameLocks noChangeAspect="1"/>
          </p:cNvGraphicFramePr>
          <p:nvPr>
            <p:extLst>
              <p:ext uri="{D42A27DB-BD31-4B8C-83A1-F6EECF244321}">
                <p14:modId xmlns:p14="http://schemas.microsoft.com/office/powerpoint/2010/main" val="764686786"/>
              </p:ext>
            </p:extLst>
          </p:nvPr>
        </p:nvGraphicFramePr>
        <p:xfrm>
          <a:off x="3461176" y="3115163"/>
          <a:ext cx="1394716" cy="1200329"/>
        </p:xfrm>
        <a:graphic>
          <a:graphicData uri="http://schemas.openxmlformats.org/presentationml/2006/ole">
            <mc:AlternateContent xmlns:mc="http://schemas.openxmlformats.org/markup-compatibility/2006">
              <mc:Choice xmlns:v="urn:schemas-microsoft-com:vml" Requires="v">
                <p:oleObj name="Document" r:id="rId5" imgW="5728906" imgH="4931500" progId="Word.Document.12">
                  <p:embed/>
                </p:oleObj>
              </mc:Choice>
              <mc:Fallback>
                <p:oleObj name="Document" r:id="rId5" imgW="5728906" imgH="4931500" progId="Word.Document.12">
                  <p:embed/>
                  <p:pic>
                    <p:nvPicPr>
                      <p:cNvPr id="0" name=""/>
                      <p:cNvPicPr/>
                      <p:nvPr/>
                    </p:nvPicPr>
                    <p:blipFill>
                      <a:blip r:embed="rId6"/>
                      <a:stretch>
                        <a:fillRect/>
                      </a:stretch>
                    </p:blipFill>
                    <p:spPr>
                      <a:xfrm>
                        <a:off x="3461176" y="3115163"/>
                        <a:ext cx="1394716" cy="1200329"/>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C9EDE5FA-FC7C-7DF6-6CEB-3FCEF9FF0968}"/>
              </a:ext>
            </a:extLst>
          </p:cNvPr>
          <p:cNvGraphicFramePr>
            <a:graphicFrameLocks noChangeAspect="1"/>
          </p:cNvGraphicFramePr>
          <p:nvPr>
            <p:extLst>
              <p:ext uri="{D42A27DB-BD31-4B8C-83A1-F6EECF244321}">
                <p14:modId xmlns:p14="http://schemas.microsoft.com/office/powerpoint/2010/main" val="4283431059"/>
              </p:ext>
            </p:extLst>
          </p:nvPr>
        </p:nvGraphicFramePr>
        <p:xfrm>
          <a:off x="3461176" y="4973531"/>
          <a:ext cx="1394717" cy="1200330"/>
        </p:xfrm>
        <a:graphic>
          <a:graphicData uri="http://schemas.openxmlformats.org/presentationml/2006/ole">
            <mc:AlternateContent xmlns:mc="http://schemas.openxmlformats.org/markup-compatibility/2006">
              <mc:Choice xmlns:v="urn:schemas-microsoft-com:vml" Requires="v">
                <p:oleObj name="Document" r:id="rId7" imgW="5728906" imgH="4931500" progId="Word.Document.12">
                  <p:embed/>
                </p:oleObj>
              </mc:Choice>
              <mc:Fallback>
                <p:oleObj name="Document" r:id="rId7" imgW="5728906" imgH="4931500" progId="Word.Document.12">
                  <p:embed/>
                  <p:pic>
                    <p:nvPicPr>
                      <p:cNvPr id="0" name=""/>
                      <p:cNvPicPr/>
                      <p:nvPr/>
                    </p:nvPicPr>
                    <p:blipFill>
                      <a:blip r:embed="rId6"/>
                      <a:stretch>
                        <a:fillRect/>
                      </a:stretch>
                    </p:blipFill>
                    <p:spPr>
                      <a:xfrm>
                        <a:off x="3461176" y="4973531"/>
                        <a:ext cx="1394717" cy="1200330"/>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D15B2930-FAA7-EB21-9F4E-3486A92C0679}"/>
              </a:ext>
            </a:extLst>
          </p:cNvPr>
          <p:cNvGraphicFramePr>
            <a:graphicFrameLocks noChangeAspect="1"/>
          </p:cNvGraphicFramePr>
          <p:nvPr>
            <p:extLst>
              <p:ext uri="{D42A27DB-BD31-4B8C-83A1-F6EECF244321}">
                <p14:modId xmlns:p14="http://schemas.microsoft.com/office/powerpoint/2010/main" val="3216733166"/>
              </p:ext>
            </p:extLst>
          </p:nvPr>
        </p:nvGraphicFramePr>
        <p:xfrm>
          <a:off x="8582668" y="3129355"/>
          <a:ext cx="1394716" cy="1200329"/>
        </p:xfrm>
        <a:graphic>
          <a:graphicData uri="http://schemas.openxmlformats.org/presentationml/2006/ole">
            <mc:AlternateContent xmlns:mc="http://schemas.openxmlformats.org/markup-compatibility/2006">
              <mc:Choice xmlns:v="urn:schemas-microsoft-com:vml" Requires="v">
                <p:oleObj name="Document" r:id="rId8" imgW="5728906" imgH="4931500" progId="Word.Document.12">
                  <p:embed/>
                </p:oleObj>
              </mc:Choice>
              <mc:Fallback>
                <p:oleObj name="Document" r:id="rId8" imgW="5728906" imgH="4931500" progId="Word.Document.12">
                  <p:embed/>
                  <p:pic>
                    <p:nvPicPr>
                      <p:cNvPr id="0" name=""/>
                      <p:cNvPicPr/>
                      <p:nvPr/>
                    </p:nvPicPr>
                    <p:blipFill>
                      <a:blip r:embed="rId6"/>
                      <a:stretch>
                        <a:fillRect/>
                      </a:stretch>
                    </p:blipFill>
                    <p:spPr>
                      <a:xfrm>
                        <a:off x="8582668" y="3129355"/>
                        <a:ext cx="1394716" cy="1200329"/>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41D2FD7B-5BCD-03FD-2B09-EAE7F4D48D58}"/>
              </a:ext>
            </a:extLst>
          </p:cNvPr>
          <p:cNvGraphicFramePr>
            <a:graphicFrameLocks noChangeAspect="1"/>
          </p:cNvGraphicFramePr>
          <p:nvPr>
            <p:extLst>
              <p:ext uri="{D42A27DB-BD31-4B8C-83A1-F6EECF244321}">
                <p14:modId xmlns:p14="http://schemas.microsoft.com/office/powerpoint/2010/main" val="2604037754"/>
              </p:ext>
            </p:extLst>
          </p:nvPr>
        </p:nvGraphicFramePr>
        <p:xfrm>
          <a:off x="8582668" y="4948431"/>
          <a:ext cx="1521672" cy="1309591"/>
        </p:xfrm>
        <a:graphic>
          <a:graphicData uri="http://schemas.openxmlformats.org/presentationml/2006/ole">
            <mc:AlternateContent xmlns:mc="http://schemas.openxmlformats.org/markup-compatibility/2006">
              <mc:Choice xmlns:v="urn:schemas-microsoft-com:vml" Requires="v">
                <p:oleObj name="Document" r:id="rId9" imgW="5728906" imgH="4931500" progId="Word.Document.12">
                  <p:embed/>
                </p:oleObj>
              </mc:Choice>
              <mc:Fallback>
                <p:oleObj name="Document" r:id="rId9" imgW="5728906" imgH="4931500" progId="Word.Document.12">
                  <p:embed/>
                  <p:pic>
                    <p:nvPicPr>
                      <p:cNvPr id="0" name=""/>
                      <p:cNvPicPr/>
                      <p:nvPr/>
                    </p:nvPicPr>
                    <p:blipFill>
                      <a:blip r:embed="rId6"/>
                      <a:stretch>
                        <a:fillRect/>
                      </a:stretch>
                    </p:blipFill>
                    <p:spPr>
                      <a:xfrm>
                        <a:off x="8582668" y="4948431"/>
                        <a:ext cx="1521672" cy="1309591"/>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5A8DE2F4-9BDA-D511-FD9A-DA5821C5B9EB}"/>
              </a:ext>
            </a:extLst>
          </p:cNvPr>
          <p:cNvSpPr txBox="1"/>
          <p:nvPr/>
        </p:nvSpPr>
        <p:spPr>
          <a:xfrm>
            <a:off x="776161" y="6643804"/>
            <a:ext cx="10742580" cy="1569660"/>
          </a:xfrm>
          <a:prstGeom prst="rect">
            <a:avLst/>
          </a:prstGeom>
          <a:noFill/>
        </p:spPr>
        <p:txBody>
          <a:bodyPr wrap="square" rtlCol="0">
            <a:spAutoFit/>
          </a:bodyPr>
          <a:lstStyle/>
          <a:p>
            <a:r>
              <a:rPr lang="en-US" sz="2400" dirty="0"/>
              <a:t>Going by the metrics, 8 clusters covering 75% of variance when used in K-Means clustering on 75% PCA data having features reduced from 784 to 34, gave a </a:t>
            </a:r>
            <a:r>
              <a:rPr lang="en-IN" sz="2400" dirty="0"/>
              <a:t>Silhouette Score: 0.1099. So, we choose this combination to generate the labels (</a:t>
            </a:r>
            <a:r>
              <a:rPr lang="en-IN" sz="2400" dirty="0" err="1"/>
              <a:t>Y_train</a:t>
            </a:r>
            <a:r>
              <a:rPr lang="en-IN" sz="2400" dirty="0"/>
              <a:t>)</a:t>
            </a:r>
          </a:p>
        </p:txBody>
      </p:sp>
    </p:spTree>
    <p:extLst>
      <p:ext uri="{BB962C8B-B14F-4D97-AF65-F5344CB8AC3E}">
        <p14:creationId xmlns:p14="http://schemas.microsoft.com/office/powerpoint/2010/main" val="221206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2953512"/>
            <a:ext cx="8010144" cy="832104"/>
          </a:xfrm>
          <a:prstGeom prst="rect">
            <a:avLst/>
          </a:prstGeom>
          <a:noFill/>
          <a:ln/>
        </p:spPr>
        <p:txBody>
          <a:bodyPr wrap="none" lIns="0" tIns="0" rIns="0" bIns="0" rtlCol="0" anchor="t"/>
          <a:lstStyle/>
          <a:p>
            <a:pPr marL="0" indent="0" algn="l">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Datasets/Image Dataset</a:t>
            </a:r>
            <a:endParaRPr lang="en-US" sz="4640" dirty="0"/>
          </a:p>
        </p:txBody>
      </p:sp>
      <p:sp>
        <p:nvSpPr>
          <p:cNvPr id="5" name="Text 1"/>
          <p:cNvSpPr/>
          <p:nvPr/>
        </p:nvSpPr>
        <p:spPr>
          <a:xfrm>
            <a:off x="1078992" y="4178808"/>
            <a:ext cx="7507224" cy="713232"/>
          </a:xfrm>
          <a:prstGeom prst="rect">
            <a:avLst/>
          </a:prstGeom>
          <a:noFill/>
          <a:ln/>
        </p:spPr>
        <p:txBody>
          <a:bodyPr wrap="square" lIns="0" tIns="0" rIns="0" bIns="0" rtlCol="0" anchor="t"/>
          <a:lstStyle/>
          <a:p>
            <a:pPr marL="0" indent="0" algn="l">
              <a:lnSpc>
                <a:spcPts val="2780"/>
              </a:lnSpc>
              <a:buNone/>
            </a:pPr>
            <a:r>
              <a:rPr lang="en-US" sz="1850" dirty="0">
                <a:solidFill>
                  <a:srgbClr val="222770"/>
                </a:solidFill>
                <a:latin typeface="Arial-Regular" pitchFamily="34" charset="0"/>
                <a:ea typeface="Arial-Regular" pitchFamily="34" charset="-122"/>
                <a:cs typeface="Arial-Regular" pitchFamily="34" charset="-120"/>
              </a:rPr>
              <a:t>This dataset contains select examples of handwritten digits from MNIST but are unlabeled.</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567928" y="3694176"/>
            <a:ext cx="2487168" cy="1682496"/>
          </a:xfrm>
          <a:prstGeom prst="rect">
            <a:avLst/>
          </a:prstGeom>
        </p:spPr>
      </p:pic>
      <p:pic>
        <p:nvPicPr>
          <p:cNvPr id="5" name="Image 3" descr="preencoded.png"/>
          <p:cNvPicPr>
            <a:picLocks noChangeAspect="1"/>
          </p:cNvPicPr>
          <p:nvPr/>
        </p:nvPicPr>
        <p:blipFill>
          <a:blip r:embed="rId5"/>
          <a:stretch>
            <a:fillRect/>
          </a:stretch>
        </p:blipFill>
        <p:spPr>
          <a:xfrm>
            <a:off x="5815584" y="3694176"/>
            <a:ext cx="2487168" cy="1682496"/>
          </a:xfrm>
          <a:prstGeom prst="rect">
            <a:avLst/>
          </a:prstGeom>
        </p:spPr>
      </p:pic>
      <p:pic>
        <p:nvPicPr>
          <p:cNvPr id="6" name="Image 4" descr="preencoded.png"/>
          <p:cNvPicPr>
            <a:picLocks noChangeAspect="1"/>
          </p:cNvPicPr>
          <p:nvPr/>
        </p:nvPicPr>
        <p:blipFill>
          <a:blip r:embed="rId5"/>
          <a:stretch>
            <a:fillRect/>
          </a:stretch>
        </p:blipFill>
        <p:spPr>
          <a:xfrm>
            <a:off x="11311128" y="3694176"/>
            <a:ext cx="2487168" cy="1682496"/>
          </a:xfrm>
          <a:prstGeom prst="rect">
            <a:avLst/>
          </a:prstGeom>
        </p:spPr>
      </p:pic>
      <p:sp>
        <p:nvSpPr>
          <p:cNvPr id="7" name="Text 0"/>
          <p:cNvSpPr/>
          <p:nvPr/>
        </p:nvSpPr>
        <p:spPr>
          <a:xfrm>
            <a:off x="6071616" y="3822192"/>
            <a:ext cx="1984248" cy="1069848"/>
          </a:xfrm>
          <a:prstGeom prst="rect">
            <a:avLst/>
          </a:prstGeom>
          <a:noFill/>
          <a:ln/>
        </p:spPr>
        <p:txBody>
          <a:bodyPr wrap="square" lIns="0" tIns="0" rIns="0" bIns="0" rtlCol="0" anchor="t"/>
          <a:lstStyle/>
          <a:p>
            <a:pPr marL="0" indent="0" algn="ctr">
              <a:lnSpc>
                <a:spcPts val="2780"/>
              </a:lnSpc>
              <a:buNone/>
            </a:pPr>
            <a:r>
              <a:rPr lang="en-US" sz="1850" dirty="0">
                <a:solidFill>
                  <a:srgbClr val="222770"/>
                </a:solidFill>
                <a:latin typeface="Arial-Regular" pitchFamily="34" charset="0"/>
                <a:ea typeface="Arial-Regular" pitchFamily="34" charset="-122"/>
                <a:cs typeface="Arial-Regular" pitchFamily="34" charset="-120"/>
              </a:rPr>
              <a:t>The text dataset is a collection of documents.</a:t>
            </a:r>
            <a:endParaRPr lang="en-US" sz="1850" dirty="0"/>
          </a:p>
        </p:txBody>
      </p:sp>
      <p:sp>
        <p:nvSpPr>
          <p:cNvPr id="8" name="Text 1"/>
          <p:cNvSpPr/>
          <p:nvPr/>
        </p:nvSpPr>
        <p:spPr>
          <a:xfrm>
            <a:off x="8814816" y="3822192"/>
            <a:ext cx="1984248" cy="1417320"/>
          </a:xfrm>
          <a:prstGeom prst="rect">
            <a:avLst/>
          </a:prstGeom>
          <a:noFill/>
          <a:ln/>
        </p:spPr>
        <p:txBody>
          <a:bodyPr wrap="square" lIns="0" tIns="0" rIns="0" bIns="0" rtlCol="0" anchor="t"/>
          <a:lstStyle/>
          <a:p>
            <a:pPr marL="0" indent="0" algn="ctr">
              <a:lnSpc>
                <a:spcPts val="2780"/>
              </a:lnSpc>
              <a:buNone/>
            </a:pPr>
            <a:r>
              <a:rPr lang="en-US" sz="1850" dirty="0">
                <a:solidFill>
                  <a:srgbClr val="222770"/>
                </a:solidFill>
                <a:latin typeface="Arial-Regular" pitchFamily="34" charset="0"/>
                <a:ea typeface="Arial-Regular" pitchFamily="34" charset="-122"/>
                <a:cs typeface="Arial-Regular" pitchFamily="34" charset="-120"/>
              </a:rPr>
              <a:t>Each document belongs to one out of the five topics (5 clusters).</a:t>
            </a:r>
            <a:endParaRPr lang="en-US" sz="1850" dirty="0"/>
          </a:p>
        </p:txBody>
      </p:sp>
      <p:sp>
        <p:nvSpPr>
          <p:cNvPr id="9" name="Text 2"/>
          <p:cNvSpPr/>
          <p:nvPr/>
        </p:nvSpPr>
        <p:spPr>
          <a:xfrm>
            <a:off x="11567160" y="3822192"/>
            <a:ext cx="1984248" cy="1069848"/>
          </a:xfrm>
          <a:prstGeom prst="rect">
            <a:avLst/>
          </a:prstGeom>
          <a:noFill/>
          <a:ln/>
        </p:spPr>
        <p:txBody>
          <a:bodyPr wrap="square" lIns="0" tIns="0" rIns="0" bIns="0" rtlCol="0" anchor="t"/>
          <a:lstStyle/>
          <a:p>
            <a:pPr marL="0" indent="0" algn="ctr">
              <a:lnSpc>
                <a:spcPts val="2780"/>
              </a:lnSpc>
              <a:buNone/>
            </a:pPr>
            <a:r>
              <a:rPr lang="en-US" sz="1850" dirty="0">
                <a:solidFill>
                  <a:srgbClr val="222770"/>
                </a:solidFill>
                <a:latin typeface="Arial-Regular" pitchFamily="34" charset="0"/>
                <a:ea typeface="Arial-Regular" pitchFamily="34" charset="-122"/>
                <a:cs typeface="Arial-Regular" pitchFamily="34" charset="-120"/>
              </a:rPr>
              <a:t>The documents are unlabeled raw text.</a:t>
            </a:r>
            <a:endParaRPr lang="en-US" sz="1850" dirty="0"/>
          </a:p>
        </p:txBody>
      </p:sp>
      <p:sp>
        <p:nvSpPr>
          <p:cNvPr id="10" name="Text 3"/>
          <p:cNvSpPr/>
          <p:nvPr/>
        </p:nvSpPr>
        <p:spPr>
          <a:xfrm>
            <a:off x="5806440" y="2587752"/>
            <a:ext cx="8010144" cy="832104"/>
          </a:xfrm>
          <a:prstGeom prst="rect">
            <a:avLst/>
          </a:prstGeom>
          <a:noFill/>
          <a:ln/>
        </p:spPr>
        <p:txBody>
          <a:bodyPr wrap="none" lIns="0" tIns="0" rIns="0" bIns="0" rtlCol="0" anchor="t"/>
          <a:lstStyle/>
          <a:p>
            <a:pPr marL="0" indent="0" algn="l">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Datasets/Text Dataset</a:t>
            </a:r>
            <a:endParaRPr lang="en-US" sz="464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2043</TotalTime>
  <Words>659</Words>
  <Application>Microsoft Office PowerPoint</Application>
  <PresentationFormat>Custom</PresentationFormat>
  <Paragraphs>87</Paragraphs>
  <Slides>12</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9" baseType="lpstr">
      <vt:lpstr>Arial</vt:lpstr>
      <vt:lpstr>Arial-Regular</vt:lpstr>
      <vt:lpstr>Calibri</vt:lpstr>
      <vt:lpstr>Google Sans</vt:lpstr>
      <vt:lpstr>思源黑体-思源黑体-SemiBold</vt:lpstr>
      <vt:lpstr>Office Theme</vt:lpstr>
      <vt:lpstr>Microsoft Word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Vihaan Thaker</cp:lastModifiedBy>
  <cp:revision>93</cp:revision>
  <dcterms:created xsi:type="dcterms:W3CDTF">2025-05-13T10:23:12Z</dcterms:created>
  <dcterms:modified xsi:type="dcterms:W3CDTF">2025-05-15T20:08:11Z</dcterms:modified>
</cp:coreProperties>
</file>